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7" r:id="rId3"/>
    <p:sldId id="258" r:id="rId4"/>
    <p:sldId id="259" r:id="rId5"/>
    <p:sldId id="288" r:id="rId6"/>
    <p:sldId id="263" r:id="rId7"/>
    <p:sldId id="261" r:id="rId8"/>
    <p:sldId id="260" r:id="rId9"/>
    <p:sldId id="289" r:id="rId10"/>
    <p:sldId id="290" r:id="rId11"/>
    <p:sldId id="292" r:id="rId12"/>
    <p:sldId id="262" r:id="rId13"/>
    <p:sldId id="293" r:id="rId14"/>
    <p:sldId id="295" r:id="rId15"/>
    <p:sldId id="296" r:id="rId16"/>
    <p:sldId id="297"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Questrial" pitchFamily="2" charset="77"/>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p:cViewPr>
        <p:scale>
          <a:sx n="118" d="100"/>
          <a:sy n="118" d="100"/>
        </p:scale>
        <p:origin x="3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37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725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834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774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760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0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44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3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
        <p:cNvGrpSpPr/>
        <p:nvPr/>
      </p:nvGrpSpPr>
      <p:grpSpPr>
        <a:xfrm>
          <a:off x="0" y="0"/>
          <a:ext cx="0" cy="0"/>
          <a:chOff x="0" y="0"/>
          <a:chExt cx="0" cy="0"/>
        </a:xfrm>
      </p:grpSpPr>
      <p:sp>
        <p:nvSpPr>
          <p:cNvPr id="7" name="Google Shape;7;p2"/>
          <p:cNvSpPr>
            <a:spLocks noGrp="1"/>
          </p:cNvSpPr>
          <p:nvPr>
            <p:ph type="pic" idx="2"/>
          </p:nvPr>
        </p:nvSpPr>
        <p:spPr>
          <a:xfrm>
            <a:off x="0" y="0"/>
            <a:ext cx="12192000" cy="6858000"/>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6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6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8"/>
        <p:cNvGrpSpPr/>
        <p:nvPr/>
      </p:nvGrpSpPr>
      <p:grpSpPr>
        <a:xfrm>
          <a:off x="0" y="0"/>
          <a:ext cx="0" cy="0"/>
          <a:chOff x="0" y="0"/>
          <a:chExt cx="0" cy="0"/>
        </a:xfrm>
      </p:grpSpPr>
      <p:sp>
        <p:nvSpPr>
          <p:cNvPr id="9" name="Google Shape;9;p3"/>
          <p:cNvSpPr>
            <a:spLocks noGrp="1"/>
          </p:cNvSpPr>
          <p:nvPr>
            <p:ph type="pic" idx="2"/>
          </p:nvPr>
        </p:nvSpPr>
        <p:spPr>
          <a:xfrm>
            <a:off x="6732588" y="1890713"/>
            <a:ext cx="4364037" cy="414972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0"/>
        <p:cNvGrpSpPr/>
        <p:nvPr/>
      </p:nvGrpSpPr>
      <p:grpSpPr>
        <a:xfrm>
          <a:off x="0" y="0"/>
          <a:ext cx="0" cy="0"/>
          <a:chOff x="0" y="0"/>
          <a:chExt cx="0" cy="0"/>
        </a:xfrm>
      </p:grpSpPr>
      <p:sp>
        <p:nvSpPr>
          <p:cNvPr id="11" name="Google Shape;11;p4"/>
          <p:cNvSpPr>
            <a:spLocks noGrp="1"/>
          </p:cNvSpPr>
          <p:nvPr>
            <p:ph type="pic" idx="2"/>
          </p:nvPr>
        </p:nvSpPr>
        <p:spPr>
          <a:xfrm>
            <a:off x="0" y="0"/>
            <a:ext cx="5318125" cy="6858000"/>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2"/>
        <p:cNvGrpSpPr/>
        <p:nvPr/>
      </p:nvGrpSpPr>
      <p:grpSpPr>
        <a:xfrm>
          <a:off x="0" y="0"/>
          <a:ext cx="0" cy="0"/>
          <a:chOff x="0" y="0"/>
          <a:chExt cx="0" cy="0"/>
        </a:xfrm>
      </p:grpSpPr>
      <p:sp>
        <p:nvSpPr>
          <p:cNvPr id="13" name="Google Shape;13;p5"/>
          <p:cNvSpPr>
            <a:spLocks noGrp="1"/>
          </p:cNvSpPr>
          <p:nvPr>
            <p:ph type="pic" idx="2"/>
          </p:nvPr>
        </p:nvSpPr>
        <p:spPr>
          <a:xfrm>
            <a:off x="6096001" y="896937"/>
            <a:ext cx="2597150" cy="2532063"/>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5"/>
          <p:cNvSpPr>
            <a:spLocks noGrp="1"/>
          </p:cNvSpPr>
          <p:nvPr>
            <p:ph type="pic" idx="3"/>
          </p:nvPr>
        </p:nvSpPr>
        <p:spPr>
          <a:xfrm>
            <a:off x="8693150" y="3429001"/>
            <a:ext cx="2305050" cy="2532062"/>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
        <p:cNvGrpSpPr/>
        <p:nvPr/>
      </p:nvGrpSpPr>
      <p:grpSpPr>
        <a:xfrm>
          <a:off x="0" y="0"/>
          <a:ext cx="0" cy="0"/>
          <a:chOff x="0" y="0"/>
          <a:chExt cx="0" cy="0"/>
        </a:xfrm>
      </p:grpSpPr>
      <p:sp>
        <p:nvSpPr>
          <p:cNvPr id="16" name="Google Shape;16;p6"/>
          <p:cNvSpPr>
            <a:spLocks noGrp="1"/>
          </p:cNvSpPr>
          <p:nvPr>
            <p:ph type="pic" idx="2"/>
          </p:nvPr>
        </p:nvSpPr>
        <p:spPr>
          <a:xfrm>
            <a:off x="0" y="0"/>
            <a:ext cx="12192000" cy="328586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7"/>
        <p:cNvGrpSpPr/>
        <p:nvPr/>
      </p:nvGrpSpPr>
      <p:grpSpPr>
        <a:xfrm>
          <a:off x="0" y="0"/>
          <a:ext cx="0" cy="0"/>
          <a:chOff x="0" y="0"/>
          <a:chExt cx="0" cy="0"/>
        </a:xfrm>
      </p:grpSpPr>
      <p:sp>
        <p:nvSpPr>
          <p:cNvPr id="18" name="Google Shape;18;p7"/>
          <p:cNvSpPr>
            <a:spLocks noGrp="1"/>
          </p:cNvSpPr>
          <p:nvPr>
            <p:ph type="pic" idx="2"/>
          </p:nvPr>
        </p:nvSpPr>
        <p:spPr>
          <a:xfrm>
            <a:off x="-1" y="1171575"/>
            <a:ext cx="5575299" cy="5686425"/>
          </a:xfrm>
          <a:prstGeom prst="flowChartDelay">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7"/>
          <p:cNvSpPr>
            <a:spLocks noGrp="1"/>
          </p:cNvSpPr>
          <p:nvPr>
            <p:ph type="pic" idx="3"/>
          </p:nvPr>
        </p:nvSpPr>
        <p:spPr>
          <a:xfrm>
            <a:off x="6886575" y="4125913"/>
            <a:ext cx="1352550" cy="162877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
        <p:cNvGrpSpPr/>
        <p:nvPr/>
      </p:nvGrpSpPr>
      <p:grpSpPr>
        <a:xfrm>
          <a:off x="0" y="0"/>
          <a:ext cx="0" cy="0"/>
          <a:chOff x="0" y="0"/>
          <a:chExt cx="0" cy="0"/>
        </a:xfrm>
      </p:grpSpPr>
      <p:sp>
        <p:nvSpPr>
          <p:cNvPr id="21" name="Google Shape;21;p8"/>
          <p:cNvSpPr>
            <a:spLocks noGrp="1"/>
          </p:cNvSpPr>
          <p:nvPr>
            <p:ph type="pic" idx="2"/>
          </p:nvPr>
        </p:nvSpPr>
        <p:spPr>
          <a:xfrm>
            <a:off x="1139824" y="3128963"/>
            <a:ext cx="1858964" cy="198437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8"/>
          <p:cNvSpPr>
            <a:spLocks noGrp="1"/>
          </p:cNvSpPr>
          <p:nvPr>
            <p:ph type="pic" idx="3"/>
          </p:nvPr>
        </p:nvSpPr>
        <p:spPr>
          <a:xfrm>
            <a:off x="3810001" y="3128963"/>
            <a:ext cx="1858964" cy="198437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8"/>
          <p:cNvSpPr>
            <a:spLocks noGrp="1"/>
          </p:cNvSpPr>
          <p:nvPr>
            <p:ph type="pic" idx="4"/>
          </p:nvPr>
        </p:nvSpPr>
        <p:spPr>
          <a:xfrm>
            <a:off x="6483350" y="3128963"/>
            <a:ext cx="1858964" cy="198437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8"/>
          <p:cNvSpPr>
            <a:spLocks noGrp="1"/>
          </p:cNvSpPr>
          <p:nvPr>
            <p:ph type="pic" idx="5"/>
          </p:nvPr>
        </p:nvSpPr>
        <p:spPr>
          <a:xfrm>
            <a:off x="9193211" y="3128963"/>
            <a:ext cx="1858964" cy="1984375"/>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5"/>
        <p:cNvGrpSpPr/>
        <p:nvPr/>
      </p:nvGrpSpPr>
      <p:grpSpPr>
        <a:xfrm>
          <a:off x="0" y="0"/>
          <a:ext cx="0" cy="0"/>
          <a:chOff x="0" y="0"/>
          <a:chExt cx="0" cy="0"/>
        </a:xfrm>
      </p:grpSpPr>
      <p:sp>
        <p:nvSpPr>
          <p:cNvPr id="26" name="Google Shape;26;p9"/>
          <p:cNvSpPr>
            <a:spLocks noGrp="1"/>
          </p:cNvSpPr>
          <p:nvPr>
            <p:ph type="pic" idx="2"/>
          </p:nvPr>
        </p:nvSpPr>
        <p:spPr>
          <a:xfrm>
            <a:off x="1042988" y="1401762"/>
            <a:ext cx="4789486" cy="4054475"/>
          </a:xfrm>
          <a:prstGeom prst="hexagon">
            <a:avLst>
              <a:gd name="adj" fmla="val 25000"/>
              <a:gd name="vf" fmla="val 115470"/>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6"/>
        <p:cNvGrpSpPr/>
        <p:nvPr/>
      </p:nvGrpSpPr>
      <p:grpSpPr>
        <a:xfrm>
          <a:off x="0" y="0"/>
          <a:ext cx="0" cy="0"/>
          <a:chOff x="0" y="0"/>
          <a:chExt cx="0" cy="0"/>
        </a:xfrm>
      </p:grpSpPr>
      <p:sp>
        <p:nvSpPr>
          <p:cNvPr id="37" name="Google Shape;37;p13"/>
          <p:cNvSpPr>
            <a:spLocks noGrp="1"/>
          </p:cNvSpPr>
          <p:nvPr>
            <p:ph type="pic" idx="2"/>
          </p:nvPr>
        </p:nvSpPr>
        <p:spPr>
          <a:xfrm>
            <a:off x="6888163" y="0"/>
            <a:ext cx="5303837" cy="6858000"/>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rgbClr val="7F7F7F"/>
              </a:buClr>
              <a:buSzPts val="1800"/>
              <a:buFont typeface="Arial"/>
              <a:buNone/>
              <a:defRPr sz="1800" b="0" i="0" u="none" strike="noStrike" cap="none">
                <a:solidFill>
                  <a:srgbClr val="7F7F7F"/>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6"/>
          <p:cNvSpPr/>
          <p:nvPr/>
        </p:nvSpPr>
        <p:spPr>
          <a:xfrm>
            <a:off x="6995604" y="2121763"/>
            <a:ext cx="5196396" cy="3462290"/>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69;p26"/>
          <p:cNvSpPr/>
          <p:nvPr/>
        </p:nvSpPr>
        <p:spPr>
          <a:xfrm>
            <a:off x="6995604" y="0"/>
            <a:ext cx="5196396" cy="2121763"/>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0" name="Google Shape;70;p26"/>
          <p:cNvGrpSpPr/>
          <p:nvPr/>
        </p:nvGrpSpPr>
        <p:grpSpPr>
          <a:xfrm>
            <a:off x="818115" y="2824090"/>
            <a:ext cx="5583211" cy="1938952"/>
            <a:chOff x="3258948" y="2518102"/>
            <a:chExt cx="5583211" cy="1938952"/>
          </a:xfrm>
        </p:grpSpPr>
        <p:grpSp>
          <p:nvGrpSpPr>
            <p:cNvPr id="71" name="Google Shape;71;p26"/>
            <p:cNvGrpSpPr/>
            <p:nvPr/>
          </p:nvGrpSpPr>
          <p:grpSpPr>
            <a:xfrm>
              <a:off x="3258948" y="2854205"/>
              <a:ext cx="1268662" cy="897454"/>
              <a:chOff x="3286218" y="2995940"/>
              <a:chExt cx="1252154" cy="866119"/>
            </a:xfrm>
          </p:grpSpPr>
          <p:sp>
            <p:nvSpPr>
              <p:cNvPr id="72" name="Google Shape;72;p26"/>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 name="Google Shape;73;p26"/>
              <p:cNvSpPr/>
              <p:nvPr/>
            </p:nvSpPr>
            <p:spPr>
              <a:xfrm>
                <a:off x="3672253" y="2995940"/>
                <a:ext cx="866119" cy="866119"/>
              </a:xfrm>
              <a:prstGeom prst="blockArc">
                <a:avLst>
                  <a:gd name="adj1" fmla="val 10800000"/>
                  <a:gd name="adj2" fmla="val 5399994"/>
                  <a:gd name="adj3" fmla="val 27273"/>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4" name="Google Shape;74;p26"/>
            <p:cNvSpPr txBox="1"/>
            <p:nvPr/>
          </p:nvSpPr>
          <p:spPr>
            <a:xfrm>
              <a:off x="4527610" y="2518102"/>
              <a:ext cx="4314549" cy="1938952"/>
            </a:xfrm>
            <a:prstGeom prst="rect">
              <a:avLst/>
            </a:prstGeom>
            <a:noFill/>
            <a:ln>
              <a:noFill/>
            </a:ln>
          </p:spPr>
          <p:txBody>
            <a:bodyPr spcFirstLastPara="1" wrap="square" lIns="91425" tIns="45700" rIns="91425" bIns="45700" anchor="t" anchorCtr="0">
              <a:spAutoFit/>
            </a:bodyPr>
            <a:lstStyle/>
            <a:p>
              <a:r>
                <a:rPr lang="en-US" sz="3000" b="1" dirty="0">
                  <a:solidFill>
                    <a:srgbClr val="262626"/>
                  </a:solidFill>
                  <a:latin typeface="Questrial"/>
                </a:rPr>
                <a:t>Boston Common Restaurant Recommendation</a:t>
              </a:r>
            </a:p>
            <a:p>
              <a:pPr marL="0" marR="0" lvl="0" indent="0" algn="l" rtl="0">
                <a:spcBef>
                  <a:spcPts val="0"/>
                </a:spcBef>
                <a:spcAft>
                  <a:spcPts val="0"/>
                </a:spcAft>
                <a:buNone/>
              </a:pPr>
              <a:endParaRPr sz="3000" dirty="0"/>
            </a:p>
          </p:txBody>
        </p:sp>
      </p:grpSp>
      <p:sp>
        <p:nvSpPr>
          <p:cNvPr id="81" name="Google Shape;81;p26"/>
          <p:cNvSpPr txBox="1"/>
          <p:nvPr/>
        </p:nvSpPr>
        <p:spPr>
          <a:xfrm>
            <a:off x="10031766" y="6061462"/>
            <a:ext cx="1398088"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lt1"/>
                </a:solidFill>
                <a:latin typeface="Questrial"/>
                <a:ea typeface="Questrial"/>
                <a:cs typeface="Questrial"/>
                <a:sym typeface="Questrial"/>
              </a:rPr>
              <a:t>Pitch 2021</a:t>
            </a:r>
            <a:endParaRPr/>
          </a:p>
        </p:txBody>
      </p:sp>
      <p:sp>
        <p:nvSpPr>
          <p:cNvPr id="83" name="Google Shape;83;p26"/>
          <p:cNvSpPr txBox="1"/>
          <p:nvPr/>
        </p:nvSpPr>
        <p:spPr>
          <a:xfrm>
            <a:off x="7744524" y="3429000"/>
            <a:ext cx="3629361"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lt1"/>
                </a:solidFill>
                <a:latin typeface="Questrial"/>
                <a:ea typeface="Questrial"/>
                <a:cs typeface="Questrial"/>
                <a:sym typeface="Questrial"/>
              </a:rPr>
              <a:t>EDA + Clustering</a:t>
            </a:r>
          </a:p>
        </p:txBody>
      </p:sp>
      <p:grpSp>
        <p:nvGrpSpPr>
          <p:cNvPr id="84" name="Google Shape;84;p26"/>
          <p:cNvGrpSpPr/>
          <p:nvPr/>
        </p:nvGrpSpPr>
        <p:grpSpPr>
          <a:xfrm>
            <a:off x="11132597" y="457984"/>
            <a:ext cx="297257" cy="252230"/>
            <a:chOff x="6906827" y="914400"/>
            <a:chExt cx="426128" cy="261201"/>
          </a:xfrm>
        </p:grpSpPr>
        <p:sp>
          <p:nvSpPr>
            <p:cNvPr id="85" name="Google Shape;85;p26"/>
            <p:cNvSpPr/>
            <p:nvPr/>
          </p:nvSpPr>
          <p:spPr>
            <a:xfrm>
              <a:off x="6906827" y="914400"/>
              <a:ext cx="426128"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26"/>
            <p:cNvSpPr/>
            <p:nvPr/>
          </p:nvSpPr>
          <p:spPr>
            <a:xfrm>
              <a:off x="6906827" y="1021081"/>
              <a:ext cx="426128"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26"/>
            <p:cNvSpPr/>
            <p:nvPr/>
          </p:nvSpPr>
          <p:spPr>
            <a:xfrm>
              <a:off x="6906827" y="1129882"/>
              <a:ext cx="426128"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8" name="Google Shape;88;p26"/>
          <p:cNvSpPr txBox="1"/>
          <p:nvPr/>
        </p:nvSpPr>
        <p:spPr>
          <a:xfrm>
            <a:off x="7744523" y="1187622"/>
            <a:ext cx="3629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lt1"/>
                </a:solidFill>
                <a:latin typeface="Questrial"/>
                <a:ea typeface="Questrial"/>
                <a:cs typeface="Questrial"/>
                <a:sym typeface="Questrial"/>
              </a:rPr>
              <a:t>IBM Data Science Capstone</a:t>
            </a:r>
            <a:endParaRPr sz="2000" dirty="0">
              <a:solidFill>
                <a:schemeClr val="lt1"/>
              </a:solidFill>
              <a:latin typeface="Questrial"/>
              <a:ea typeface="Questrial"/>
              <a:cs typeface="Questrial"/>
              <a:sym typeface="Questrial"/>
            </a:endParaRPr>
          </a:p>
        </p:txBody>
      </p:sp>
      <p:cxnSp>
        <p:nvCxnSpPr>
          <p:cNvPr id="89" name="Google Shape;89;p26"/>
          <p:cNvCxnSpPr/>
          <p:nvPr/>
        </p:nvCxnSpPr>
        <p:spPr>
          <a:xfrm>
            <a:off x="7869589" y="2121763"/>
            <a:ext cx="999203" cy="0"/>
          </a:xfrm>
          <a:prstGeom prst="straightConnector1">
            <a:avLst/>
          </a:prstGeom>
          <a:noFill/>
          <a:ln w="57150" cap="flat" cmpd="sng">
            <a:solidFill>
              <a:schemeClr val="lt1"/>
            </a:solidFill>
            <a:prstDash val="solid"/>
            <a:miter lim="800000"/>
            <a:headEnd type="none" w="sm" len="sm"/>
            <a:tailEnd type="none" w="sm" len="sm"/>
          </a:ln>
        </p:spPr>
      </p:cxnSp>
      <p:sp>
        <p:nvSpPr>
          <p:cNvPr id="90" name="Google Shape;90;p26"/>
          <p:cNvSpPr txBox="1"/>
          <p:nvPr/>
        </p:nvSpPr>
        <p:spPr>
          <a:xfrm>
            <a:off x="729338" y="1187622"/>
            <a:ext cx="232458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BFBFBF"/>
                </a:solidFill>
                <a:latin typeface="Questrial"/>
                <a:ea typeface="Questrial"/>
                <a:cs typeface="Questrial"/>
                <a:sym typeface="Questrial"/>
              </a:rPr>
              <a:t>Junhong Li </a:t>
            </a:r>
          </a:p>
          <a:p>
            <a:pPr marL="0" marR="0" lvl="0" indent="0" algn="l" rtl="0">
              <a:spcBef>
                <a:spcPts val="0"/>
              </a:spcBef>
              <a:spcAft>
                <a:spcPts val="0"/>
              </a:spcAft>
              <a:buNone/>
            </a:pPr>
            <a:r>
              <a:rPr lang="en-US" sz="1600" dirty="0">
                <a:solidFill>
                  <a:srgbClr val="BFBFBF"/>
                </a:solidFill>
                <a:latin typeface="Questrial"/>
                <a:ea typeface="Questrial"/>
                <a:cs typeface="Questrial"/>
                <a:sym typeface="Questrial"/>
              </a:rPr>
              <a:t>July 22, 2021</a:t>
            </a:r>
            <a:endParaRPr sz="1600" dirty="0">
              <a:solidFill>
                <a:srgbClr val="BFBFBF"/>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a:off x="1042771" y="495044"/>
            <a:ext cx="2107319" cy="2088447"/>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34"/>
          <p:cNvSpPr/>
          <p:nvPr/>
        </p:nvSpPr>
        <p:spPr>
          <a:xfrm>
            <a:off x="1598820" y="1035631"/>
            <a:ext cx="995222" cy="986310"/>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0" name="Google Shape;250;p34"/>
          <p:cNvGrpSpPr/>
          <p:nvPr/>
        </p:nvGrpSpPr>
        <p:grpSpPr>
          <a:xfrm>
            <a:off x="308192" y="284484"/>
            <a:ext cx="428655" cy="303231"/>
            <a:chOff x="3286218" y="2995940"/>
            <a:chExt cx="1252154" cy="866119"/>
          </a:xfrm>
        </p:grpSpPr>
        <p:sp>
          <p:nvSpPr>
            <p:cNvPr id="251" name="Google Shape;251;p34"/>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252" name="Google Shape;252;p34"/>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254" name="Google Shape;254;p34"/>
          <p:cNvSpPr txBox="1"/>
          <p:nvPr/>
        </p:nvSpPr>
        <p:spPr>
          <a:xfrm>
            <a:off x="6861623" y="1123353"/>
            <a:ext cx="556278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rgbClr val="262626"/>
                </a:solidFill>
                <a:latin typeface="Questrial"/>
                <a:ea typeface="Questrial"/>
                <a:cs typeface="Questrial"/>
                <a:sym typeface="Questrial"/>
              </a:rPr>
              <a:t>Restaurant Category</a:t>
            </a:r>
            <a:endParaRPr sz="3600" dirty="0">
              <a:solidFill>
                <a:srgbClr val="262626"/>
              </a:solidFill>
              <a:latin typeface="Questrial"/>
              <a:ea typeface="Questrial"/>
              <a:cs typeface="Questrial"/>
              <a:sym typeface="Questrial"/>
            </a:endParaRPr>
          </a:p>
        </p:txBody>
      </p:sp>
      <p:sp>
        <p:nvSpPr>
          <p:cNvPr id="255" name="Google Shape;255;p34"/>
          <p:cNvSpPr txBox="1"/>
          <p:nvPr/>
        </p:nvSpPr>
        <p:spPr>
          <a:xfrm>
            <a:off x="6861623" y="587715"/>
            <a:ext cx="197008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EDA</a:t>
            </a:r>
            <a:endParaRPr sz="2400" dirty="0">
              <a:solidFill>
                <a:srgbClr val="0F7EFF"/>
              </a:solidFill>
              <a:latin typeface="Questrial"/>
              <a:ea typeface="Questrial"/>
              <a:cs typeface="Questrial"/>
              <a:sym typeface="Questrial"/>
            </a:endParaRPr>
          </a:p>
        </p:txBody>
      </p:sp>
      <p:pic>
        <p:nvPicPr>
          <p:cNvPr id="4" name="Picture 3">
            <a:extLst>
              <a:ext uri="{FF2B5EF4-FFF2-40B4-BE49-F238E27FC236}">
                <a16:creationId xmlns:a16="http://schemas.microsoft.com/office/drawing/2014/main" id="{6A3091E4-E002-3C4F-8DE2-94A96A0C3B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191" y="1123353"/>
            <a:ext cx="5997383" cy="3893038"/>
          </a:xfrm>
          <a:prstGeom prst="rect">
            <a:avLst/>
          </a:prstGeom>
        </p:spPr>
      </p:pic>
      <p:pic>
        <p:nvPicPr>
          <p:cNvPr id="18" name="Picture 17" descr="Chart&#10;&#10;Description automatically generated">
            <a:extLst>
              <a:ext uri="{FF2B5EF4-FFF2-40B4-BE49-F238E27FC236}">
                <a16:creationId xmlns:a16="http://schemas.microsoft.com/office/drawing/2014/main" id="{9C6101D6-C705-5944-A373-4636E781D9FB}"/>
              </a:ext>
            </a:extLst>
          </p:cNvPr>
          <p:cNvPicPr/>
          <p:nvPr/>
        </p:nvPicPr>
        <p:blipFill>
          <a:blip r:embed="rId4"/>
          <a:stretch>
            <a:fillRect/>
          </a:stretch>
        </p:blipFill>
        <p:spPr>
          <a:xfrm>
            <a:off x="863600" y="3422541"/>
            <a:ext cx="5232400" cy="3187700"/>
          </a:xfrm>
          <a:prstGeom prst="rect">
            <a:avLst/>
          </a:prstGeom>
        </p:spPr>
      </p:pic>
      <p:sp>
        <p:nvSpPr>
          <p:cNvPr id="19" name="Google Shape;254;p34">
            <a:extLst>
              <a:ext uri="{FF2B5EF4-FFF2-40B4-BE49-F238E27FC236}">
                <a16:creationId xmlns:a16="http://schemas.microsoft.com/office/drawing/2014/main" id="{B1230C95-F473-244C-84B7-6EDC79F2654D}"/>
              </a:ext>
            </a:extLst>
          </p:cNvPr>
          <p:cNvSpPr txBox="1"/>
          <p:nvPr/>
        </p:nvSpPr>
        <p:spPr>
          <a:xfrm>
            <a:off x="6875398" y="1880802"/>
            <a:ext cx="5008411" cy="4524275"/>
          </a:xfrm>
          <a:prstGeom prst="rect">
            <a:avLst/>
          </a:prstGeom>
          <a:noFill/>
          <a:ln>
            <a:noFill/>
          </a:ln>
        </p:spPr>
        <p:txBody>
          <a:bodyPr spcFirstLastPara="1" wrap="square" lIns="91425" tIns="45700" rIns="91425" bIns="45700" anchor="t" anchorCtr="0">
            <a:spAutoFit/>
          </a:bodyPr>
          <a:lstStyle/>
          <a:p>
            <a:pPr lvl="0">
              <a:lnSpc>
                <a:spcPct val="150000"/>
              </a:lnSpc>
            </a:pPr>
            <a:r>
              <a:rPr lang="en-US" sz="1600" dirty="0">
                <a:solidFill>
                  <a:srgbClr val="262626"/>
                </a:solidFill>
                <a:latin typeface="Questrial"/>
                <a:ea typeface="Questrial"/>
                <a:cs typeface="Questrial"/>
                <a:sym typeface="Questrial"/>
              </a:rPr>
              <a:t>bars =  Bar, Dive Bar, Hotel Bar</a:t>
            </a:r>
          </a:p>
          <a:p>
            <a:pPr lvl="0">
              <a:lnSpc>
                <a:spcPct val="150000"/>
              </a:lnSpc>
            </a:pPr>
            <a:r>
              <a:rPr lang="en-US" sz="1600" dirty="0">
                <a:solidFill>
                  <a:srgbClr val="262626"/>
                </a:solidFill>
                <a:latin typeface="Questrial"/>
                <a:ea typeface="Questrial"/>
                <a:cs typeface="Questrial"/>
                <a:sym typeface="Questrial"/>
              </a:rPr>
              <a:t>other = Sandwich Place, Bakery, Boutique,  Breakfast 	</a:t>
            </a:r>
            <a:r>
              <a:rPr lang="en-US" sz="1600" dirty="0" err="1">
                <a:solidFill>
                  <a:srgbClr val="262626"/>
                </a:solidFill>
                <a:latin typeface="Questrial"/>
                <a:ea typeface="Questrial"/>
                <a:cs typeface="Questrial"/>
                <a:sym typeface="Questrial"/>
              </a:rPr>
              <a:t>Spot,Coffee</a:t>
            </a:r>
            <a:r>
              <a:rPr lang="en-US" sz="1600" dirty="0">
                <a:solidFill>
                  <a:srgbClr val="262626"/>
                </a:solidFill>
                <a:latin typeface="Questrial"/>
                <a:ea typeface="Questrial"/>
                <a:cs typeface="Questrial"/>
                <a:sym typeface="Questrial"/>
              </a:rPr>
              <a:t> Shop, Donut Shop, 	Café, Seafood Restaurant , Gourmet Shop</a:t>
            </a:r>
          </a:p>
          <a:p>
            <a:pPr lvl="0">
              <a:lnSpc>
                <a:spcPct val="150000"/>
              </a:lnSpc>
            </a:pPr>
            <a:r>
              <a:rPr lang="en-US" sz="1600" dirty="0" err="1">
                <a:solidFill>
                  <a:srgbClr val="262626"/>
                </a:solidFill>
                <a:latin typeface="Questrial"/>
                <a:ea typeface="Questrial"/>
                <a:cs typeface="Questrial"/>
                <a:sym typeface="Questrial"/>
              </a:rPr>
              <a:t>asian_food</a:t>
            </a:r>
            <a:r>
              <a:rPr lang="en-US" sz="1600" dirty="0">
                <a:solidFill>
                  <a:srgbClr val="262626"/>
                </a:solidFill>
                <a:latin typeface="Questrial"/>
                <a:ea typeface="Questrial"/>
                <a:cs typeface="Questrial"/>
                <a:sym typeface="Questrial"/>
              </a:rPr>
              <a:t> = Sushi Restaurant, Hotpot Restaurant, 	Noodle House, Vegetarian / Vegan 	Restaurant, Chinese Restaurant</a:t>
            </a:r>
          </a:p>
          <a:p>
            <a:pPr lvl="0">
              <a:lnSpc>
                <a:spcPct val="150000"/>
              </a:lnSpc>
            </a:pPr>
            <a:r>
              <a:rPr lang="en-US" sz="1600" dirty="0" err="1">
                <a:solidFill>
                  <a:srgbClr val="262626"/>
                </a:solidFill>
                <a:latin typeface="Questrial"/>
                <a:ea typeface="Questrial"/>
                <a:cs typeface="Questrial"/>
                <a:sym typeface="Questrial"/>
              </a:rPr>
              <a:t>mexican_food</a:t>
            </a:r>
            <a:r>
              <a:rPr lang="en-US" sz="1600" dirty="0">
                <a:solidFill>
                  <a:srgbClr val="262626"/>
                </a:solidFill>
                <a:latin typeface="Questrial"/>
                <a:ea typeface="Questrial"/>
                <a:cs typeface="Questrial"/>
                <a:sym typeface="Questrial"/>
              </a:rPr>
              <a:t> =  Burrito Place </a:t>
            </a:r>
          </a:p>
          <a:p>
            <a:pPr lvl="0">
              <a:lnSpc>
                <a:spcPct val="150000"/>
              </a:lnSpc>
            </a:pPr>
            <a:r>
              <a:rPr lang="en-US" sz="1600" dirty="0" err="1">
                <a:solidFill>
                  <a:srgbClr val="262626"/>
                </a:solidFill>
                <a:latin typeface="Questrial"/>
                <a:ea typeface="Questrial"/>
                <a:cs typeface="Questrial"/>
                <a:sym typeface="Questrial"/>
              </a:rPr>
              <a:t>american_food</a:t>
            </a:r>
            <a:r>
              <a:rPr lang="en-US" sz="1600" dirty="0">
                <a:solidFill>
                  <a:srgbClr val="262626"/>
                </a:solidFill>
                <a:latin typeface="Questrial"/>
                <a:ea typeface="Questrial"/>
                <a:cs typeface="Questrial"/>
                <a:sym typeface="Questrial"/>
              </a:rPr>
              <a:t> =  Steakhouse, American Restaurant, 	Restaurant</a:t>
            </a:r>
          </a:p>
          <a:p>
            <a:pPr lvl="0">
              <a:lnSpc>
                <a:spcPct val="150000"/>
              </a:lnSpc>
            </a:pPr>
            <a:r>
              <a:rPr lang="en-US" sz="1600" dirty="0" err="1">
                <a:solidFill>
                  <a:srgbClr val="262626"/>
                </a:solidFill>
                <a:latin typeface="Questrial"/>
                <a:ea typeface="Questrial"/>
                <a:cs typeface="Questrial"/>
                <a:sym typeface="Questrial"/>
              </a:rPr>
              <a:t>italian_food</a:t>
            </a:r>
            <a:r>
              <a:rPr lang="en-US" sz="1600" dirty="0">
                <a:solidFill>
                  <a:srgbClr val="262626"/>
                </a:solidFill>
                <a:latin typeface="Questrial"/>
                <a:ea typeface="Questrial"/>
                <a:cs typeface="Questrial"/>
                <a:sym typeface="Questrial"/>
              </a:rPr>
              <a:t> = Italian Restaurant, Pizza Place</a:t>
            </a:r>
          </a:p>
          <a:p>
            <a:pPr lvl="0">
              <a:lnSpc>
                <a:spcPct val="150000"/>
              </a:lnSpc>
            </a:pPr>
            <a:r>
              <a:rPr lang="en-US" sz="1600" dirty="0" err="1">
                <a:solidFill>
                  <a:srgbClr val="262626"/>
                </a:solidFill>
                <a:latin typeface="Questrial"/>
                <a:ea typeface="Questrial"/>
                <a:cs typeface="Questrial"/>
                <a:sym typeface="Questrial"/>
              </a:rPr>
              <a:t>french_food</a:t>
            </a:r>
            <a:r>
              <a:rPr lang="en-US" sz="1600" dirty="0">
                <a:solidFill>
                  <a:srgbClr val="262626"/>
                </a:solidFill>
                <a:latin typeface="Questrial"/>
                <a:ea typeface="Questrial"/>
                <a:cs typeface="Questrial"/>
                <a:sym typeface="Questrial"/>
              </a:rPr>
              <a:t> = French Restaurant</a:t>
            </a:r>
            <a:endParaRPr sz="1600" dirty="0">
              <a:solidFill>
                <a:srgbClr val="262626"/>
              </a:solidFill>
              <a:latin typeface="Questrial"/>
              <a:ea typeface="Questrial"/>
              <a:cs typeface="Questrial"/>
              <a:sym typeface="Questrial"/>
            </a:endParaRPr>
          </a:p>
        </p:txBody>
      </p:sp>
    </p:spTree>
    <p:extLst>
      <p:ext uri="{BB962C8B-B14F-4D97-AF65-F5344CB8AC3E}">
        <p14:creationId xmlns:p14="http://schemas.microsoft.com/office/powerpoint/2010/main" val="294056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100"/>
        </a:solidFill>
        <a:effectLst/>
      </p:bgPr>
    </p:bg>
    <p:spTree>
      <p:nvGrpSpPr>
        <p:cNvPr id="1" name="Shape 451"/>
        <p:cNvGrpSpPr/>
        <p:nvPr/>
      </p:nvGrpSpPr>
      <p:grpSpPr>
        <a:xfrm>
          <a:off x="0" y="0"/>
          <a:ext cx="0" cy="0"/>
          <a:chOff x="0" y="0"/>
          <a:chExt cx="0" cy="0"/>
        </a:xfrm>
      </p:grpSpPr>
      <p:grpSp>
        <p:nvGrpSpPr>
          <p:cNvPr id="452" name="Google Shape;452;p43"/>
          <p:cNvGrpSpPr/>
          <p:nvPr/>
        </p:nvGrpSpPr>
        <p:grpSpPr>
          <a:xfrm>
            <a:off x="308192" y="284484"/>
            <a:ext cx="428655" cy="303231"/>
            <a:chOff x="3286218" y="2995940"/>
            <a:chExt cx="1252154" cy="866119"/>
          </a:xfrm>
        </p:grpSpPr>
        <p:sp>
          <p:nvSpPr>
            <p:cNvPr id="453" name="Google Shape;453;p43"/>
            <p:cNvSpPr/>
            <p:nvPr/>
          </p:nvSpPr>
          <p:spPr>
            <a:xfrm rot="10800000">
              <a:off x="3286218"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4" name="Google Shape;454;p43"/>
            <p:cNvSpPr/>
            <p:nvPr/>
          </p:nvSpPr>
          <p:spPr>
            <a:xfrm>
              <a:off x="3672253"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56" name="Google Shape;456;p43"/>
          <p:cNvGrpSpPr/>
          <p:nvPr/>
        </p:nvGrpSpPr>
        <p:grpSpPr>
          <a:xfrm>
            <a:off x="2667712" y="710214"/>
            <a:ext cx="6856573" cy="4826187"/>
            <a:chOff x="3286218" y="2995940"/>
            <a:chExt cx="1258422" cy="866119"/>
          </a:xfrm>
        </p:grpSpPr>
        <p:sp>
          <p:nvSpPr>
            <p:cNvPr id="457" name="Google Shape;457;p43"/>
            <p:cNvSpPr/>
            <p:nvPr/>
          </p:nvSpPr>
          <p:spPr>
            <a:xfrm rot="10800000">
              <a:off x="3286218" y="2995940"/>
              <a:ext cx="866119" cy="866119"/>
            </a:xfrm>
            <a:prstGeom prst="blockArc">
              <a:avLst>
                <a:gd name="adj1" fmla="val 10800000"/>
                <a:gd name="adj2" fmla="val 5399994"/>
                <a:gd name="adj3" fmla="val 27273"/>
              </a:avLst>
            </a:prstGeom>
            <a:no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43"/>
            <p:cNvSpPr/>
            <p:nvPr/>
          </p:nvSpPr>
          <p:spPr>
            <a:xfrm>
              <a:off x="3678521" y="2995940"/>
              <a:ext cx="866119" cy="866119"/>
            </a:xfrm>
            <a:prstGeom prst="blockArc">
              <a:avLst>
                <a:gd name="adj1" fmla="val 10800000"/>
                <a:gd name="adj2" fmla="val 5399994"/>
                <a:gd name="adj3" fmla="val 27273"/>
              </a:avLst>
            </a:prstGeom>
            <a:no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59" name="Google Shape;459;p43"/>
          <p:cNvSpPr txBox="1"/>
          <p:nvPr/>
        </p:nvSpPr>
        <p:spPr>
          <a:xfrm>
            <a:off x="1003916" y="2615496"/>
            <a:ext cx="1018416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solidFill>
                  <a:schemeClr val="lt1"/>
                </a:solidFill>
                <a:latin typeface="Questrial"/>
                <a:ea typeface="Questrial"/>
                <a:cs typeface="Questrial"/>
                <a:sym typeface="Questrial"/>
              </a:rPr>
              <a:t>Clustering Modeling</a:t>
            </a:r>
            <a:endParaRPr sz="6000" b="1" dirty="0">
              <a:solidFill>
                <a:schemeClr val="lt1"/>
              </a:solidFill>
              <a:latin typeface="Questrial"/>
              <a:ea typeface="Questrial"/>
              <a:cs typeface="Questrial"/>
              <a:sym typeface="Questrial"/>
            </a:endParaRPr>
          </a:p>
        </p:txBody>
      </p:sp>
    </p:spTree>
    <p:extLst>
      <p:ext uri="{BB962C8B-B14F-4D97-AF65-F5344CB8AC3E}">
        <p14:creationId xmlns:p14="http://schemas.microsoft.com/office/powerpoint/2010/main" val="128385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32"/>
          <p:cNvGrpSpPr/>
          <p:nvPr/>
        </p:nvGrpSpPr>
        <p:grpSpPr>
          <a:xfrm>
            <a:off x="308192" y="284484"/>
            <a:ext cx="428655" cy="303231"/>
            <a:chOff x="3286218" y="2995940"/>
            <a:chExt cx="1252154" cy="866119"/>
          </a:xfrm>
        </p:grpSpPr>
        <p:sp>
          <p:nvSpPr>
            <p:cNvPr id="204" name="Google Shape;204;p32"/>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205" name="Google Shape;205;p32"/>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207" name="Google Shape;207;p32"/>
          <p:cNvSpPr txBox="1"/>
          <p:nvPr/>
        </p:nvSpPr>
        <p:spPr>
          <a:xfrm>
            <a:off x="1140425" y="5308667"/>
            <a:ext cx="4493127"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62626"/>
                </a:solidFill>
                <a:latin typeface="Questrial"/>
                <a:ea typeface="Questrial"/>
                <a:cs typeface="Questrial"/>
                <a:sym typeface="Questrial"/>
              </a:rPr>
              <a:t>Great Restaurant Categories</a:t>
            </a:r>
            <a:endParaRPr sz="2000" dirty="0">
              <a:solidFill>
                <a:srgbClr val="262626"/>
              </a:solidFill>
              <a:latin typeface="Questrial"/>
              <a:ea typeface="Questrial"/>
              <a:cs typeface="Questrial"/>
              <a:sym typeface="Questrial"/>
            </a:endParaRPr>
          </a:p>
        </p:txBody>
      </p:sp>
      <p:sp>
        <p:nvSpPr>
          <p:cNvPr id="220" name="Google Shape;220;p32"/>
          <p:cNvSpPr txBox="1"/>
          <p:nvPr/>
        </p:nvSpPr>
        <p:spPr>
          <a:xfrm>
            <a:off x="1007969" y="1149223"/>
            <a:ext cx="353137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Clustering Modeling</a:t>
            </a:r>
            <a:endParaRPr sz="2400" dirty="0">
              <a:solidFill>
                <a:srgbClr val="0F7EFF"/>
              </a:solidFill>
              <a:latin typeface="Questrial"/>
              <a:ea typeface="Questrial"/>
              <a:cs typeface="Questrial"/>
              <a:sym typeface="Questrial"/>
            </a:endParaRPr>
          </a:p>
        </p:txBody>
      </p:sp>
      <p:pic>
        <p:nvPicPr>
          <p:cNvPr id="10" name="Picture 9">
            <a:extLst>
              <a:ext uri="{FF2B5EF4-FFF2-40B4-BE49-F238E27FC236}">
                <a16:creationId xmlns:a16="http://schemas.microsoft.com/office/drawing/2014/main" id="{2375CFEB-1FFD-4043-9446-D7965FC41481}"/>
              </a:ext>
            </a:extLst>
          </p:cNvPr>
          <p:cNvPicPr>
            <a:picLocks noChangeAspect="1"/>
          </p:cNvPicPr>
          <p:nvPr/>
        </p:nvPicPr>
        <p:blipFill>
          <a:blip r:embed="rId3"/>
          <a:stretch>
            <a:fillRect/>
          </a:stretch>
        </p:blipFill>
        <p:spPr>
          <a:xfrm>
            <a:off x="1007969" y="2070167"/>
            <a:ext cx="4914900" cy="3238500"/>
          </a:xfrm>
          <a:prstGeom prst="rect">
            <a:avLst/>
          </a:prstGeom>
        </p:spPr>
      </p:pic>
      <p:pic>
        <p:nvPicPr>
          <p:cNvPr id="34" name="Picture 33" descr="Chart, bar chart&#10;&#10;Description automatically generated">
            <a:extLst>
              <a:ext uri="{FF2B5EF4-FFF2-40B4-BE49-F238E27FC236}">
                <a16:creationId xmlns:a16="http://schemas.microsoft.com/office/drawing/2014/main" id="{C972D973-7C7C-A540-A7C1-39A33070DED5}"/>
              </a:ext>
            </a:extLst>
          </p:cNvPr>
          <p:cNvPicPr/>
          <p:nvPr/>
        </p:nvPicPr>
        <p:blipFill>
          <a:blip r:embed="rId4"/>
          <a:stretch>
            <a:fillRect/>
          </a:stretch>
        </p:blipFill>
        <p:spPr>
          <a:xfrm>
            <a:off x="6269133" y="2070167"/>
            <a:ext cx="5105400" cy="3225800"/>
          </a:xfrm>
          <a:prstGeom prst="rect">
            <a:avLst/>
          </a:prstGeom>
        </p:spPr>
      </p:pic>
      <p:sp>
        <p:nvSpPr>
          <p:cNvPr id="35" name="Google Shape;207;p32">
            <a:extLst>
              <a:ext uri="{FF2B5EF4-FFF2-40B4-BE49-F238E27FC236}">
                <a16:creationId xmlns:a16="http://schemas.microsoft.com/office/drawing/2014/main" id="{11B4354C-B076-634B-91EB-ED1D3E90000C}"/>
              </a:ext>
            </a:extLst>
          </p:cNvPr>
          <p:cNvSpPr txBox="1"/>
          <p:nvPr/>
        </p:nvSpPr>
        <p:spPr>
          <a:xfrm>
            <a:off x="6558450" y="5308667"/>
            <a:ext cx="4493127"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62626"/>
                </a:solidFill>
                <a:latin typeface="Questrial"/>
                <a:ea typeface="Questrial"/>
                <a:cs typeface="Questrial"/>
                <a:sym typeface="Questrial"/>
              </a:rPr>
              <a:t>Average Restaurant Categories</a:t>
            </a:r>
            <a:endParaRPr sz="2000" dirty="0">
              <a:solidFill>
                <a:srgbClr val="262626"/>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32"/>
          <p:cNvGrpSpPr/>
          <p:nvPr/>
        </p:nvGrpSpPr>
        <p:grpSpPr>
          <a:xfrm>
            <a:off x="308192" y="284484"/>
            <a:ext cx="428655" cy="303231"/>
            <a:chOff x="3286218" y="2995940"/>
            <a:chExt cx="1252154" cy="866119"/>
          </a:xfrm>
        </p:grpSpPr>
        <p:sp>
          <p:nvSpPr>
            <p:cNvPr id="204" name="Google Shape;204;p32"/>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205" name="Google Shape;205;p32"/>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207" name="Google Shape;207;p32"/>
          <p:cNvSpPr txBox="1"/>
          <p:nvPr/>
        </p:nvSpPr>
        <p:spPr>
          <a:xfrm>
            <a:off x="1140425" y="5308667"/>
            <a:ext cx="449312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62626"/>
                </a:solidFill>
                <a:latin typeface="Questrial"/>
                <a:ea typeface="Questrial"/>
                <a:cs typeface="Questrial"/>
                <a:sym typeface="Questrial"/>
              </a:rPr>
              <a:t>Below Average Restaurant Categories</a:t>
            </a:r>
            <a:endParaRPr sz="2000" dirty="0">
              <a:solidFill>
                <a:srgbClr val="262626"/>
              </a:solidFill>
              <a:latin typeface="Questrial"/>
              <a:ea typeface="Questrial"/>
              <a:cs typeface="Questrial"/>
              <a:sym typeface="Questrial"/>
            </a:endParaRPr>
          </a:p>
        </p:txBody>
      </p:sp>
      <p:sp>
        <p:nvSpPr>
          <p:cNvPr id="220" name="Google Shape;220;p32"/>
          <p:cNvSpPr txBox="1"/>
          <p:nvPr/>
        </p:nvSpPr>
        <p:spPr>
          <a:xfrm>
            <a:off x="1007969" y="1149223"/>
            <a:ext cx="353137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Clustering Modeling</a:t>
            </a:r>
            <a:endParaRPr sz="2400" dirty="0">
              <a:solidFill>
                <a:srgbClr val="0F7EFF"/>
              </a:solidFill>
              <a:latin typeface="Questrial"/>
              <a:ea typeface="Questrial"/>
              <a:cs typeface="Questrial"/>
              <a:sym typeface="Questrial"/>
            </a:endParaRPr>
          </a:p>
        </p:txBody>
      </p:sp>
      <p:sp>
        <p:nvSpPr>
          <p:cNvPr id="35" name="Google Shape;207;p32">
            <a:extLst>
              <a:ext uri="{FF2B5EF4-FFF2-40B4-BE49-F238E27FC236}">
                <a16:creationId xmlns:a16="http://schemas.microsoft.com/office/drawing/2014/main" id="{11B4354C-B076-634B-91EB-ED1D3E90000C}"/>
              </a:ext>
            </a:extLst>
          </p:cNvPr>
          <p:cNvSpPr txBox="1"/>
          <p:nvPr/>
        </p:nvSpPr>
        <p:spPr>
          <a:xfrm>
            <a:off x="6558450" y="5308667"/>
            <a:ext cx="4493127"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62626"/>
                </a:solidFill>
                <a:latin typeface="Questrial"/>
                <a:ea typeface="Questrial"/>
                <a:cs typeface="Questrial"/>
                <a:sym typeface="Questrial"/>
              </a:rPr>
              <a:t>Poor Restaurant Categories</a:t>
            </a:r>
            <a:endParaRPr sz="2000" dirty="0">
              <a:solidFill>
                <a:srgbClr val="262626"/>
              </a:solidFill>
              <a:latin typeface="Questrial"/>
              <a:ea typeface="Questrial"/>
              <a:cs typeface="Questrial"/>
              <a:sym typeface="Questrial"/>
            </a:endParaRPr>
          </a:p>
        </p:txBody>
      </p:sp>
      <p:pic>
        <p:nvPicPr>
          <p:cNvPr id="11" name="Picture 10" descr="Chart, bar chart&#10;&#10;Description automatically generated">
            <a:extLst>
              <a:ext uri="{FF2B5EF4-FFF2-40B4-BE49-F238E27FC236}">
                <a16:creationId xmlns:a16="http://schemas.microsoft.com/office/drawing/2014/main" id="{4B8BB9AA-91AF-5A44-98C6-728C8A444F8C}"/>
              </a:ext>
            </a:extLst>
          </p:cNvPr>
          <p:cNvPicPr/>
          <p:nvPr/>
        </p:nvPicPr>
        <p:blipFill>
          <a:blip r:embed="rId3"/>
          <a:stretch>
            <a:fillRect/>
          </a:stretch>
        </p:blipFill>
        <p:spPr>
          <a:xfrm>
            <a:off x="942238" y="2019367"/>
            <a:ext cx="4889500" cy="3276600"/>
          </a:xfrm>
          <a:prstGeom prst="rect">
            <a:avLst/>
          </a:prstGeom>
        </p:spPr>
      </p:pic>
      <p:pic>
        <p:nvPicPr>
          <p:cNvPr id="12" name="Picture 11" descr="Chart, bar chart&#10;&#10;Description automatically generated">
            <a:extLst>
              <a:ext uri="{FF2B5EF4-FFF2-40B4-BE49-F238E27FC236}">
                <a16:creationId xmlns:a16="http://schemas.microsoft.com/office/drawing/2014/main" id="{32B8D203-56B6-3E46-A848-BE7AD157E43B}"/>
              </a:ext>
            </a:extLst>
          </p:cNvPr>
          <p:cNvPicPr/>
          <p:nvPr/>
        </p:nvPicPr>
        <p:blipFill>
          <a:blip r:embed="rId4"/>
          <a:stretch>
            <a:fillRect/>
          </a:stretch>
        </p:blipFill>
        <p:spPr>
          <a:xfrm>
            <a:off x="6360264" y="1981267"/>
            <a:ext cx="5168900" cy="3314700"/>
          </a:xfrm>
          <a:prstGeom prst="rect">
            <a:avLst/>
          </a:prstGeom>
        </p:spPr>
      </p:pic>
    </p:spTree>
    <p:extLst>
      <p:ext uri="{BB962C8B-B14F-4D97-AF65-F5344CB8AC3E}">
        <p14:creationId xmlns:p14="http://schemas.microsoft.com/office/powerpoint/2010/main" val="64682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pSp>
        <p:nvGrpSpPr>
          <p:cNvPr id="617" name="Google Shape;617;p51"/>
          <p:cNvGrpSpPr/>
          <p:nvPr/>
        </p:nvGrpSpPr>
        <p:grpSpPr>
          <a:xfrm>
            <a:off x="308192" y="284484"/>
            <a:ext cx="428655" cy="303231"/>
            <a:chOff x="3286218" y="2995940"/>
            <a:chExt cx="1252154" cy="866119"/>
          </a:xfrm>
        </p:grpSpPr>
        <p:sp>
          <p:nvSpPr>
            <p:cNvPr id="618" name="Google Shape;618;p51"/>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619" name="Google Shape;619;p51"/>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641" name="Google Shape;641;p51"/>
          <p:cNvSpPr txBox="1"/>
          <p:nvPr/>
        </p:nvSpPr>
        <p:spPr>
          <a:xfrm>
            <a:off x="822151" y="161367"/>
            <a:ext cx="197008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Mapping</a:t>
            </a:r>
            <a:endParaRPr sz="2400" dirty="0">
              <a:solidFill>
                <a:srgbClr val="0F7EFF"/>
              </a:solidFill>
              <a:latin typeface="Questrial"/>
              <a:ea typeface="Questrial"/>
              <a:cs typeface="Questrial"/>
              <a:sym typeface="Questrial"/>
            </a:endParaRPr>
          </a:p>
        </p:txBody>
      </p:sp>
      <p:sp>
        <p:nvSpPr>
          <p:cNvPr id="643" name="Google Shape;643;p51"/>
          <p:cNvSpPr/>
          <p:nvPr/>
        </p:nvSpPr>
        <p:spPr>
          <a:xfrm>
            <a:off x="826318" y="1309885"/>
            <a:ext cx="146769" cy="234831"/>
          </a:xfrm>
          <a:custGeom>
            <a:avLst/>
            <a:gdLst/>
            <a:ahLst/>
            <a:cxnLst/>
            <a:rect l="l" t="t" r="r" b="b"/>
            <a:pathLst>
              <a:path w="132636" h="212218" extrusionOk="0">
                <a:moveTo>
                  <a:pt x="66318" y="0"/>
                </a:moveTo>
                <a:cubicBezTo>
                  <a:pt x="29711" y="0"/>
                  <a:pt x="0" y="29711"/>
                  <a:pt x="0" y="66318"/>
                </a:cubicBezTo>
                <a:cubicBezTo>
                  <a:pt x="0" y="132637"/>
                  <a:pt x="66318" y="212219"/>
                  <a:pt x="66318" y="212219"/>
                </a:cubicBezTo>
                <a:cubicBezTo>
                  <a:pt x="66318" y="212219"/>
                  <a:pt x="132637" y="132637"/>
                  <a:pt x="132637" y="66318"/>
                </a:cubicBezTo>
                <a:cubicBezTo>
                  <a:pt x="132637" y="29711"/>
                  <a:pt x="102926" y="0"/>
                  <a:pt x="66318" y="0"/>
                </a:cubicBezTo>
                <a:close/>
                <a:moveTo>
                  <a:pt x="66318" y="106905"/>
                </a:moveTo>
                <a:cubicBezTo>
                  <a:pt x="43903" y="106905"/>
                  <a:pt x="25732" y="88734"/>
                  <a:pt x="25732" y="66318"/>
                </a:cubicBezTo>
                <a:cubicBezTo>
                  <a:pt x="25732" y="43903"/>
                  <a:pt x="43903" y="25732"/>
                  <a:pt x="66318" y="25732"/>
                </a:cubicBezTo>
                <a:cubicBezTo>
                  <a:pt x="88734" y="25732"/>
                  <a:pt x="106905" y="43903"/>
                  <a:pt x="106905" y="66318"/>
                </a:cubicBezTo>
                <a:cubicBezTo>
                  <a:pt x="106905" y="88734"/>
                  <a:pt x="88734" y="106905"/>
                  <a:pt x="66318" y="106905"/>
                </a:cubicBezTo>
                <a:close/>
                <a:moveTo>
                  <a:pt x="40587" y="66318"/>
                </a:moveTo>
                <a:cubicBezTo>
                  <a:pt x="40587" y="52126"/>
                  <a:pt x="52126" y="40587"/>
                  <a:pt x="66318" y="40587"/>
                </a:cubicBezTo>
                <a:cubicBezTo>
                  <a:pt x="80510" y="40587"/>
                  <a:pt x="92050" y="52126"/>
                  <a:pt x="92050" y="66318"/>
                </a:cubicBezTo>
                <a:cubicBezTo>
                  <a:pt x="92050" y="80510"/>
                  <a:pt x="80510" y="92050"/>
                  <a:pt x="66318" y="92050"/>
                </a:cubicBezTo>
                <a:cubicBezTo>
                  <a:pt x="52126" y="92050"/>
                  <a:pt x="40587" y="80510"/>
                  <a:pt x="40587" y="66318"/>
                </a:cubicBezTo>
                <a:close/>
              </a:path>
            </a:pathLst>
          </a:custGeom>
          <a:solidFill>
            <a:srgbClr val="7030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51"/>
          <p:cNvSpPr txBox="1"/>
          <p:nvPr/>
        </p:nvSpPr>
        <p:spPr>
          <a:xfrm>
            <a:off x="1029503" y="1254831"/>
            <a:ext cx="101311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62626"/>
                </a:solidFill>
                <a:latin typeface="Questrial"/>
                <a:sym typeface="Questrial"/>
              </a:rPr>
              <a:t>Great</a:t>
            </a:r>
            <a:endParaRPr sz="1600" dirty="0">
              <a:solidFill>
                <a:srgbClr val="262626"/>
              </a:solidFill>
              <a:latin typeface="Questrial"/>
              <a:sym typeface="Questrial"/>
            </a:endParaRPr>
          </a:p>
        </p:txBody>
      </p:sp>
      <p:sp>
        <p:nvSpPr>
          <p:cNvPr id="645" name="Google Shape;645;p51"/>
          <p:cNvSpPr/>
          <p:nvPr/>
        </p:nvSpPr>
        <p:spPr>
          <a:xfrm>
            <a:off x="826316" y="1673879"/>
            <a:ext cx="146769" cy="234831"/>
          </a:xfrm>
          <a:custGeom>
            <a:avLst/>
            <a:gdLst/>
            <a:ahLst/>
            <a:cxnLst/>
            <a:rect l="l" t="t" r="r" b="b"/>
            <a:pathLst>
              <a:path w="132636" h="212218" extrusionOk="0">
                <a:moveTo>
                  <a:pt x="66318" y="0"/>
                </a:moveTo>
                <a:cubicBezTo>
                  <a:pt x="29711" y="0"/>
                  <a:pt x="0" y="29711"/>
                  <a:pt x="0" y="66318"/>
                </a:cubicBezTo>
                <a:cubicBezTo>
                  <a:pt x="0" y="132637"/>
                  <a:pt x="66318" y="212219"/>
                  <a:pt x="66318" y="212219"/>
                </a:cubicBezTo>
                <a:cubicBezTo>
                  <a:pt x="66318" y="212219"/>
                  <a:pt x="132637" y="132637"/>
                  <a:pt x="132637" y="66318"/>
                </a:cubicBezTo>
                <a:cubicBezTo>
                  <a:pt x="132637" y="29711"/>
                  <a:pt x="102926" y="0"/>
                  <a:pt x="66318" y="0"/>
                </a:cubicBezTo>
                <a:close/>
                <a:moveTo>
                  <a:pt x="66318" y="106905"/>
                </a:moveTo>
                <a:cubicBezTo>
                  <a:pt x="43903" y="106905"/>
                  <a:pt x="25732" y="88734"/>
                  <a:pt x="25732" y="66318"/>
                </a:cubicBezTo>
                <a:cubicBezTo>
                  <a:pt x="25732" y="43903"/>
                  <a:pt x="43903" y="25732"/>
                  <a:pt x="66318" y="25732"/>
                </a:cubicBezTo>
                <a:cubicBezTo>
                  <a:pt x="88734" y="25732"/>
                  <a:pt x="106905" y="43903"/>
                  <a:pt x="106905" y="66318"/>
                </a:cubicBezTo>
                <a:cubicBezTo>
                  <a:pt x="106905" y="88734"/>
                  <a:pt x="88734" y="106905"/>
                  <a:pt x="66318" y="106905"/>
                </a:cubicBezTo>
                <a:close/>
                <a:moveTo>
                  <a:pt x="40587" y="66318"/>
                </a:moveTo>
                <a:cubicBezTo>
                  <a:pt x="40587" y="52126"/>
                  <a:pt x="52126" y="40587"/>
                  <a:pt x="66318" y="40587"/>
                </a:cubicBezTo>
                <a:cubicBezTo>
                  <a:pt x="80510" y="40587"/>
                  <a:pt x="92050" y="52126"/>
                  <a:pt x="92050" y="66318"/>
                </a:cubicBezTo>
                <a:cubicBezTo>
                  <a:pt x="92050" y="80510"/>
                  <a:pt x="80510" y="92050"/>
                  <a:pt x="66318" y="92050"/>
                </a:cubicBezTo>
                <a:cubicBezTo>
                  <a:pt x="52126" y="92050"/>
                  <a:pt x="40587" y="80510"/>
                  <a:pt x="40587" y="66318"/>
                </a:cubicBezTo>
                <a:close/>
              </a:path>
            </a:pathLst>
          </a:custGeom>
          <a:solidFill>
            <a:schemeClr val="accent4">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51"/>
          <p:cNvSpPr txBox="1"/>
          <p:nvPr/>
        </p:nvSpPr>
        <p:spPr>
          <a:xfrm>
            <a:off x="1019874" y="1591243"/>
            <a:ext cx="124522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62626"/>
                </a:solidFill>
                <a:latin typeface="Questrial"/>
                <a:sym typeface="Questrial"/>
              </a:rPr>
              <a:t>Average</a:t>
            </a:r>
            <a:endParaRPr sz="1600" dirty="0">
              <a:solidFill>
                <a:srgbClr val="262626"/>
              </a:solidFill>
              <a:latin typeface="Questrial"/>
              <a:sym typeface="Questrial"/>
            </a:endParaRPr>
          </a:p>
        </p:txBody>
      </p:sp>
      <p:pic>
        <p:nvPicPr>
          <p:cNvPr id="32" name="Picture 31" descr="Map&#10;&#10;Description automatically generated">
            <a:extLst>
              <a:ext uri="{FF2B5EF4-FFF2-40B4-BE49-F238E27FC236}">
                <a16:creationId xmlns:a16="http://schemas.microsoft.com/office/drawing/2014/main" id="{0E9D2E65-9B57-F744-A365-D2919050BE62}"/>
              </a:ext>
            </a:extLst>
          </p:cNvPr>
          <p:cNvPicPr/>
          <p:nvPr/>
        </p:nvPicPr>
        <p:blipFill>
          <a:blip r:embed="rId3" cstate="screen">
            <a:extLst>
              <a:ext uri="{28A0092B-C50C-407E-A947-70E740481C1C}">
                <a14:useLocalDpi xmlns:a14="http://schemas.microsoft.com/office/drawing/2010/main"/>
              </a:ext>
            </a:extLst>
          </a:blip>
          <a:stretch>
            <a:fillRect/>
          </a:stretch>
        </p:blipFill>
        <p:spPr>
          <a:xfrm>
            <a:off x="2314263" y="726303"/>
            <a:ext cx="9051419" cy="5405394"/>
          </a:xfrm>
          <a:prstGeom prst="rect">
            <a:avLst/>
          </a:prstGeom>
        </p:spPr>
      </p:pic>
      <p:sp>
        <p:nvSpPr>
          <p:cNvPr id="33" name="Google Shape;643;p51">
            <a:extLst>
              <a:ext uri="{FF2B5EF4-FFF2-40B4-BE49-F238E27FC236}">
                <a16:creationId xmlns:a16="http://schemas.microsoft.com/office/drawing/2014/main" id="{DDCC24B0-9D94-D14C-A9AD-375685623E93}"/>
              </a:ext>
            </a:extLst>
          </p:cNvPr>
          <p:cNvSpPr/>
          <p:nvPr/>
        </p:nvSpPr>
        <p:spPr>
          <a:xfrm>
            <a:off x="826317" y="2124868"/>
            <a:ext cx="146769" cy="234831"/>
          </a:xfrm>
          <a:custGeom>
            <a:avLst/>
            <a:gdLst/>
            <a:ahLst/>
            <a:cxnLst/>
            <a:rect l="l" t="t" r="r" b="b"/>
            <a:pathLst>
              <a:path w="132636" h="212218" extrusionOk="0">
                <a:moveTo>
                  <a:pt x="66318" y="0"/>
                </a:moveTo>
                <a:cubicBezTo>
                  <a:pt x="29711" y="0"/>
                  <a:pt x="0" y="29711"/>
                  <a:pt x="0" y="66318"/>
                </a:cubicBezTo>
                <a:cubicBezTo>
                  <a:pt x="0" y="132637"/>
                  <a:pt x="66318" y="212219"/>
                  <a:pt x="66318" y="212219"/>
                </a:cubicBezTo>
                <a:cubicBezTo>
                  <a:pt x="66318" y="212219"/>
                  <a:pt x="132637" y="132637"/>
                  <a:pt x="132637" y="66318"/>
                </a:cubicBezTo>
                <a:cubicBezTo>
                  <a:pt x="132637" y="29711"/>
                  <a:pt x="102926" y="0"/>
                  <a:pt x="66318" y="0"/>
                </a:cubicBezTo>
                <a:close/>
                <a:moveTo>
                  <a:pt x="66318" y="106905"/>
                </a:moveTo>
                <a:cubicBezTo>
                  <a:pt x="43903" y="106905"/>
                  <a:pt x="25732" y="88734"/>
                  <a:pt x="25732" y="66318"/>
                </a:cubicBezTo>
                <a:cubicBezTo>
                  <a:pt x="25732" y="43903"/>
                  <a:pt x="43903" y="25732"/>
                  <a:pt x="66318" y="25732"/>
                </a:cubicBezTo>
                <a:cubicBezTo>
                  <a:pt x="88734" y="25732"/>
                  <a:pt x="106905" y="43903"/>
                  <a:pt x="106905" y="66318"/>
                </a:cubicBezTo>
                <a:cubicBezTo>
                  <a:pt x="106905" y="88734"/>
                  <a:pt x="88734" y="106905"/>
                  <a:pt x="66318" y="106905"/>
                </a:cubicBezTo>
                <a:close/>
                <a:moveTo>
                  <a:pt x="40587" y="66318"/>
                </a:moveTo>
                <a:cubicBezTo>
                  <a:pt x="40587" y="52126"/>
                  <a:pt x="52126" y="40587"/>
                  <a:pt x="66318" y="40587"/>
                </a:cubicBezTo>
                <a:cubicBezTo>
                  <a:pt x="80510" y="40587"/>
                  <a:pt x="92050" y="52126"/>
                  <a:pt x="92050" y="66318"/>
                </a:cubicBezTo>
                <a:cubicBezTo>
                  <a:pt x="92050" y="80510"/>
                  <a:pt x="80510" y="92050"/>
                  <a:pt x="66318" y="92050"/>
                </a:cubicBezTo>
                <a:cubicBezTo>
                  <a:pt x="52126" y="92050"/>
                  <a:pt x="40587" y="80510"/>
                  <a:pt x="40587" y="66318"/>
                </a:cubicBezTo>
                <a:close/>
              </a:path>
            </a:pathLst>
          </a:cu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644;p51">
            <a:extLst>
              <a:ext uri="{FF2B5EF4-FFF2-40B4-BE49-F238E27FC236}">
                <a16:creationId xmlns:a16="http://schemas.microsoft.com/office/drawing/2014/main" id="{1E084C20-860C-B84A-9B29-C435FDD2D9C7}"/>
              </a:ext>
            </a:extLst>
          </p:cNvPr>
          <p:cNvSpPr txBox="1"/>
          <p:nvPr/>
        </p:nvSpPr>
        <p:spPr>
          <a:xfrm>
            <a:off x="1019874" y="1949917"/>
            <a:ext cx="116815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62626"/>
                </a:solidFill>
                <a:latin typeface="Questrial"/>
                <a:sym typeface="Questrial"/>
              </a:rPr>
              <a:t>Below Average</a:t>
            </a:r>
            <a:endParaRPr sz="1600" dirty="0">
              <a:solidFill>
                <a:srgbClr val="262626"/>
              </a:solidFill>
              <a:latin typeface="Questrial"/>
              <a:sym typeface="Questrial"/>
            </a:endParaRPr>
          </a:p>
        </p:txBody>
      </p:sp>
      <p:sp>
        <p:nvSpPr>
          <p:cNvPr id="35" name="Google Shape;643;p51">
            <a:extLst>
              <a:ext uri="{FF2B5EF4-FFF2-40B4-BE49-F238E27FC236}">
                <a16:creationId xmlns:a16="http://schemas.microsoft.com/office/drawing/2014/main" id="{3465E0E0-45A1-504D-ABCD-2C23E7086AC1}"/>
              </a:ext>
            </a:extLst>
          </p:cNvPr>
          <p:cNvSpPr/>
          <p:nvPr/>
        </p:nvSpPr>
        <p:spPr>
          <a:xfrm>
            <a:off x="826316" y="2646484"/>
            <a:ext cx="146769" cy="234831"/>
          </a:xfrm>
          <a:custGeom>
            <a:avLst/>
            <a:gdLst/>
            <a:ahLst/>
            <a:cxnLst/>
            <a:rect l="l" t="t" r="r" b="b"/>
            <a:pathLst>
              <a:path w="132636" h="212218" extrusionOk="0">
                <a:moveTo>
                  <a:pt x="66318" y="0"/>
                </a:moveTo>
                <a:cubicBezTo>
                  <a:pt x="29711" y="0"/>
                  <a:pt x="0" y="29711"/>
                  <a:pt x="0" y="66318"/>
                </a:cubicBezTo>
                <a:cubicBezTo>
                  <a:pt x="0" y="132637"/>
                  <a:pt x="66318" y="212219"/>
                  <a:pt x="66318" y="212219"/>
                </a:cubicBezTo>
                <a:cubicBezTo>
                  <a:pt x="66318" y="212219"/>
                  <a:pt x="132637" y="132637"/>
                  <a:pt x="132637" y="66318"/>
                </a:cubicBezTo>
                <a:cubicBezTo>
                  <a:pt x="132637" y="29711"/>
                  <a:pt x="102926" y="0"/>
                  <a:pt x="66318" y="0"/>
                </a:cubicBezTo>
                <a:close/>
                <a:moveTo>
                  <a:pt x="66318" y="106905"/>
                </a:moveTo>
                <a:cubicBezTo>
                  <a:pt x="43903" y="106905"/>
                  <a:pt x="25732" y="88734"/>
                  <a:pt x="25732" y="66318"/>
                </a:cubicBezTo>
                <a:cubicBezTo>
                  <a:pt x="25732" y="43903"/>
                  <a:pt x="43903" y="25732"/>
                  <a:pt x="66318" y="25732"/>
                </a:cubicBezTo>
                <a:cubicBezTo>
                  <a:pt x="88734" y="25732"/>
                  <a:pt x="106905" y="43903"/>
                  <a:pt x="106905" y="66318"/>
                </a:cubicBezTo>
                <a:cubicBezTo>
                  <a:pt x="106905" y="88734"/>
                  <a:pt x="88734" y="106905"/>
                  <a:pt x="66318" y="106905"/>
                </a:cubicBezTo>
                <a:close/>
                <a:moveTo>
                  <a:pt x="40587" y="66318"/>
                </a:moveTo>
                <a:cubicBezTo>
                  <a:pt x="40587" y="52126"/>
                  <a:pt x="52126" y="40587"/>
                  <a:pt x="66318" y="40587"/>
                </a:cubicBezTo>
                <a:cubicBezTo>
                  <a:pt x="80510" y="40587"/>
                  <a:pt x="92050" y="52126"/>
                  <a:pt x="92050" y="66318"/>
                </a:cubicBezTo>
                <a:cubicBezTo>
                  <a:pt x="92050" y="80510"/>
                  <a:pt x="80510" y="92050"/>
                  <a:pt x="66318" y="92050"/>
                </a:cubicBezTo>
                <a:cubicBezTo>
                  <a:pt x="52126" y="92050"/>
                  <a:pt x="40587" y="80510"/>
                  <a:pt x="40587" y="66318"/>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644;p51">
            <a:extLst>
              <a:ext uri="{FF2B5EF4-FFF2-40B4-BE49-F238E27FC236}">
                <a16:creationId xmlns:a16="http://schemas.microsoft.com/office/drawing/2014/main" id="{10070FB2-B8CE-D84E-8BF0-713585E2863A}"/>
              </a:ext>
            </a:extLst>
          </p:cNvPr>
          <p:cNvSpPr txBox="1"/>
          <p:nvPr/>
        </p:nvSpPr>
        <p:spPr>
          <a:xfrm>
            <a:off x="1019874" y="2594643"/>
            <a:ext cx="101311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262626"/>
                </a:solidFill>
                <a:latin typeface="Questrial"/>
                <a:sym typeface="Questrial"/>
              </a:rPr>
              <a:t>Poor</a:t>
            </a:r>
            <a:endParaRPr sz="1600" dirty="0">
              <a:solidFill>
                <a:srgbClr val="262626"/>
              </a:solidFill>
              <a:latin typeface="Questrial"/>
              <a:sym typeface="Questrial"/>
            </a:endParaRPr>
          </a:p>
        </p:txBody>
      </p:sp>
    </p:spTree>
    <p:extLst>
      <p:ext uri="{BB962C8B-B14F-4D97-AF65-F5344CB8AC3E}">
        <p14:creationId xmlns:p14="http://schemas.microsoft.com/office/powerpoint/2010/main" val="503015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38"/>
          <p:cNvPicPr preferRelativeResize="0">
            <a:picLocks noGrp="1"/>
          </p:cNvPicPr>
          <p:nvPr>
            <p:ph type="pic" idx="2"/>
          </p:nvPr>
        </p:nvPicPr>
        <p:blipFill>
          <a:blip r:embed="rId3" cstate="screen">
            <a:extLst>
              <a:ext uri="{28A0092B-C50C-407E-A947-70E740481C1C}">
                <a14:useLocalDpi xmlns:a14="http://schemas.microsoft.com/office/drawing/2010/main"/>
              </a:ext>
            </a:extLst>
          </a:blip>
          <a:srcRect/>
          <a:stretch/>
        </p:blipFill>
        <p:spPr>
          <a:xfrm>
            <a:off x="6888163" y="0"/>
            <a:ext cx="5303837" cy="6858000"/>
          </a:xfrm>
          <a:prstGeom prst="rect">
            <a:avLst/>
          </a:prstGeom>
          <a:solidFill>
            <a:srgbClr val="F2F2F2"/>
          </a:solidFill>
          <a:ln>
            <a:noFill/>
          </a:ln>
        </p:spPr>
      </p:pic>
      <p:grpSp>
        <p:nvGrpSpPr>
          <p:cNvPr id="316" name="Google Shape;316;p38"/>
          <p:cNvGrpSpPr/>
          <p:nvPr/>
        </p:nvGrpSpPr>
        <p:grpSpPr>
          <a:xfrm>
            <a:off x="308192" y="284484"/>
            <a:ext cx="428655" cy="303231"/>
            <a:chOff x="3286218" y="2995940"/>
            <a:chExt cx="1252154" cy="866119"/>
          </a:xfrm>
        </p:grpSpPr>
        <p:sp>
          <p:nvSpPr>
            <p:cNvPr id="317" name="Google Shape;317;p38"/>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318" name="Google Shape;318;p38"/>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320" name="Google Shape;320;p38"/>
          <p:cNvSpPr txBox="1"/>
          <p:nvPr/>
        </p:nvSpPr>
        <p:spPr>
          <a:xfrm>
            <a:off x="928069" y="1669606"/>
            <a:ext cx="2862695"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rgbClr val="262626"/>
                </a:solidFill>
                <a:latin typeface="Questrial"/>
                <a:ea typeface="Questrial"/>
                <a:cs typeface="Questrial"/>
                <a:sym typeface="Questrial"/>
              </a:rPr>
              <a:t>Conclusion</a:t>
            </a:r>
            <a:endParaRPr sz="3000" dirty="0">
              <a:solidFill>
                <a:srgbClr val="262626"/>
              </a:solidFill>
              <a:latin typeface="Questrial"/>
              <a:ea typeface="Questrial"/>
              <a:cs typeface="Questrial"/>
              <a:sym typeface="Questrial"/>
            </a:endParaRPr>
          </a:p>
        </p:txBody>
      </p:sp>
      <p:sp>
        <p:nvSpPr>
          <p:cNvPr id="321" name="Google Shape;321;p38"/>
          <p:cNvSpPr txBox="1"/>
          <p:nvPr/>
        </p:nvSpPr>
        <p:spPr>
          <a:xfrm>
            <a:off x="928069" y="1197772"/>
            <a:ext cx="197008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0F7EFF"/>
                </a:solidFill>
                <a:latin typeface="Questrial"/>
                <a:ea typeface="Questrial"/>
                <a:cs typeface="Questrial"/>
                <a:sym typeface="Questrial"/>
              </a:rPr>
              <a:t>A B O U T   U S</a:t>
            </a:r>
            <a:endParaRPr sz="1100" dirty="0">
              <a:solidFill>
                <a:srgbClr val="0F7EFF"/>
              </a:solidFill>
              <a:latin typeface="Questrial"/>
              <a:ea typeface="Questrial"/>
              <a:cs typeface="Questrial"/>
              <a:sym typeface="Questrial"/>
            </a:endParaRPr>
          </a:p>
        </p:txBody>
      </p:sp>
      <p:sp>
        <p:nvSpPr>
          <p:cNvPr id="323" name="Google Shape;323;p38"/>
          <p:cNvSpPr/>
          <p:nvPr/>
        </p:nvSpPr>
        <p:spPr>
          <a:xfrm>
            <a:off x="4415276" y="1591375"/>
            <a:ext cx="1275310" cy="1271992"/>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38"/>
          <p:cNvSpPr txBox="1"/>
          <p:nvPr/>
        </p:nvSpPr>
        <p:spPr>
          <a:xfrm>
            <a:off x="928069" y="2355556"/>
            <a:ext cx="5385645" cy="1477287"/>
          </a:xfrm>
          <a:prstGeom prst="rect">
            <a:avLst/>
          </a:prstGeom>
          <a:noFill/>
          <a:ln>
            <a:noFill/>
          </a:ln>
        </p:spPr>
        <p:txBody>
          <a:bodyPr spcFirstLastPara="1" wrap="square" lIns="91425" tIns="45700" rIns="91425" bIns="45700" anchor="t" anchorCtr="0">
            <a:spAutoFit/>
          </a:bodyPr>
          <a:lstStyle/>
          <a:p>
            <a:pPr lvl="0"/>
            <a:r>
              <a:rPr lang="en-US" sz="1800" dirty="0">
                <a:solidFill>
                  <a:srgbClr val="262626"/>
                </a:solidFill>
                <a:latin typeface="Questrial"/>
              </a:rPr>
              <a:t>Of the 42 restaurants, the most popular overall and the highest-rated were those running Asian food. Although many Restaurants are operating Italian food around the hotel, the Overall Score of Italian restaurants is below average. </a:t>
            </a:r>
            <a:endParaRPr sz="1800" dirty="0">
              <a:solidFill>
                <a:srgbClr val="262626"/>
              </a:solidFill>
              <a:latin typeface="Questrial"/>
              <a:sym typeface="Questrial"/>
            </a:endParaRPr>
          </a:p>
        </p:txBody>
      </p:sp>
      <p:sp>
        <p:nvSpPr>
          <p:cNvPr id="326" name="Google Shape;326;p38"/>
          <p:cNvSpPr txBox="1"/>
          <p:nvPr/>
        </p:nvSpPr>
        <p:spPr>
          <a:xfrm>
            <a:off x="928068" y="4682871"/>
            <a:ext cx="5167932" cy="2031285"/>
          </a:xfrm>
          <a:prstGeom prst="rect">
            <a:avLst/>
          </a:prstGeom>
          <a:noFill/>
          <a:ln>
            <a:noFill/>
          </a:ln>
        </p:spPr>
        <p:txBody>
          <a:bodyPr spcFirstLastPara="1" wrap="square" lIns="91425" tIns="45700" rIns="91425" bIns="45700" anchor="t" anchorCtr="0">
            <a:spAutoFit/>
          </a:bodyPr>
          <a:lstStyle/>
          <a:p>
            <a:pPr marL="342900" lvl="0" indent="-342900">
              <a:buFont typeface="+mj-lt"/>
              <a:buAutoNum type="arabicPeriod"/>
            </a:pPr>
            <a:r>
              <a:rPr lang="en-US" altLang="zh-CN" sz="1800" dirty="0">
                <a:solidFill>
                  <a:srgbClr val="262626"/>
                </a:solidFill>
                <a:latin typeface="Questrial"/>
                <a:sym typeface="Questrial"/>
              </a:rPr>
              <a:t>Restaurants that serve Asian food receive the highest ratings.</a:t>
            </a:r>
          </a:p>
          <a:p>
            <a:pPr marL="342900" lvl="0" indent="-342900">
              <a:buFont typeface="+mj-lt"/>
              <a:buAutoNum type="arabicPeriod"/>
            </a:pPr>
            <a:r>
              <a:rPr lang="en-US" altLang="zh-CN" sz="1800" dirty="0">
                <a:solidFill>
                  <a:srgbClr val="262626"/>
                </a:solidFill>
                <a:latin typeface="Questrial"/>
                <a:sym typeface="Questrial"/>
              </a:rPr>
              <a:t>The number of Italian restaurants near the hotel is high, but most score below average.</a:t>
            </a:r>
          </a:p>
          <a:p>
            <a:pPr marL="342900" lvl="0" indent="-342900">
              <a:buFont typeface="+mj-lt"/>
              <a:buAutoNum type="arabicPeriod"/>
            </a:pPr>
            <a:r>
              <a:rPr lang="en-US" altLang="zh-CN" sz="1800" dirty="0">
                <a:solidFill>
                  <a:srgbClr val="262626"/>
                </a:solidFill>
                <a:latin typeface="Questrial"/>
                <a:sym typeface="Questrial"/>
              </a:rPr>
              <a:t>Hotels can add Asian food to new dishes to improve customer satisfaction and get good commercial returns.</a:t>
            </a:r>
          </a:p>
        </p:txBody>
      </p:sp>
      <p:sp>
        <p:nvSpPr>
          <p:cNvPr id="327" name="Google Shape;327;p38"/>
          <p:cNvSpPr/>
          <p:nvPr/>
        </p:nvSpPr>
        <p:spPr>
          <a:xfrm>
            <a:off x="6756041" y="0"/>
            <a:ext cx="132153" cy="792195"/>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8" name="Google Shape;328;p38"/>
          <p:cNvSpPr/>
          <p:nvPr/>
        </p:nvSpPr>
        <p:spPr>
          <a:xfrm>
            <a:off x="6756042" y="792195"/>
            <a:ext cx="132153" cy="2071172"/>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320;p38">
            <a:extLst>
              <a:ext uri="{FF2B5EF4-FFF2-40B4-BE49-F238E27FC236}">
                <a16:creationId xmlns:a16="http://schemas.microsoft.com/office/drawing/2014/main" id="{B5FBDEF6-0A29-9946-81D6-E1C2DB9FE6D5}"/>
              </a:ext>
            </a:extLst>
          </p:cNvPr>
          <p:cNvSpPr txBox="1"/>
          <p:nvPr/>
        </p:nvSpPr>
        <p:spPr>
          <a:xfrm>
            <a:off x="928068" y="4043067"/>
            <a:ext cx="437577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rgbClr val="262626"/>
                </a:solidFill>
                <a:latin typeface="Questrial"/>
                <a:ea typeface="Questrial"/>
                <a:cs typeface="Questrial"/>
                <a:sym typeface="Questrial"/>
              </a:rPr>
              <a:t>Suggestions &amp; Insights</a:t>
            </a:r>
            <a:endParaRPr sz="3000" dirty="0">
              <a:solidFill>
                <a:srgbClr val="262626"/>
              </a:solidFill>
              <a:latin typeface="Questrial"/>
              <a:ea typeface="Questrial"/>
              <a:cs typeface="Questrial"/>
              <a:sym typeface="Questrial"/>
            </a:endParaRPr>
          </a:p>
        </p:txBody>
      </p:sp>
    </p:spTree>
    <p:extLst>
      <p:ext uri="{BB962C8B-B14F-4D97-AF65-F5344CB8AC3E}">
        <p14:creationId xmlns:p14="http://schemas.microsoft.com/office/powerpoint/2010/main" val="424741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7"/>
          <p:cNvSpPr/>
          <p:nvPr/>
        </p:nvSpPr>
        <p:spPr>
          <a:xfrm>
            <a:off x="-1" y="2121763"/>
            <a:ext cx="7173157" cy="3462290"/>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57"/>
          <p:cNvSpPr/>
          <p:nvPr/>
        </p:nvSpPr>
        <p:spPr>
          <a:xfrm>
            <a:off x="-1" y="0"/>
            <a:ext cx="7173157" cy="2121763"/>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3" name="Google Shape;773;p57"/>
          <p:cNvSpPr/>
          <p:nvPr/>
        </p:nvSpPr>
        <p:spPr>
          <a:xfrm>
            <a:off x="0" y="5584054"/>
            <a:ext cx="12192000" cy="1273946"/>
          </a:xfrm>
          <a:prstGeom prst="rect">
            <a:avLst/>
          </a:prstGeom>
          <a:gradFill>
            <a:gsLst>
              <a:gs pos="0">
                <a:srgbClr val="3A3D3E"/>
              </a:gs>
              <a:gs pos="100000">
                <a:srgbClr val="0D0C0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75" name="Google Shape;775;p57"/>
          <p:cNvGrpSpPr/>
          <p:nvPr/>
        </p:nvGrpSpPr>
        <p:grpSpPr>
          <a:xfrm>
            <a:off x="818115" y="6072325"/>
            <a:ext cx="329068" cy="232783"/>
            <a:chOff x="3286218" y="2995940"/>
            <a:chExt cx="1252154" cy="866119"/>
          </a:xfrm>
        </p:grpSpPr>
        <p:sp>
          <p:nvSpPr>
            <p:cNvPr id="776" name="Google Shape;776;p57"/>
            <p:cNvSpPr/>
            <p:nvPr/>
          </p:nvSpPr>
          <p:spPr>
            <a:xfrm rot="10800000">
              <a:off x="3286218"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57"/>
            <p:cNvSpPr/>
            <p:nvPr/>
          </p:nvSpPr>
          <p:spPr>
            <a:xfrm>
              <a:off x="3672253"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79" name="Google Shape;779;p57"/>
          <p:cNvSpPr txBox="1"/>
          <p:nvPr/>
        </p:nvSpPr>
        <p:spPr>
          <a:xfrm>
            <a:off x="2390153" y="6072325"/>
            <a:ext cx="9566006" cy="338514"/>
          </a:xfrm>
          <a:prstGeom prst="rect">
            <a:avLst/>
          </a:prstGeom>
          <a:noFill/>
          <a:ln>
            <a:noFill/>
          </a:ln>
        </p:spPr>
        <p:txBody>
          <a:bodyPr spcFirstLastPara="1" wrap="square" lIns="91425" tIns="45700" rIns="91425" bIns="45700" anchor="t" anchorCtr="0">
            <a:spAutoFit/>
          </a:bodyPr>
          <a:lstStyle/>
          <a:p>
            <a:pPr lvl="0" algn="r"/>
            <a:r>
              <a:rPr lang="en-US" sz="1600" dirty="0">
                <a:solidFill>
                  <a:schemeClr val="lt1"/>
                </a:solidFill>
                <a:latin typeface="Questrial"/>
                <a:sym typeface="Questrial"/>
              </a:rPr>
              <a:t>Project Related File links:  https://</a:t>
            </a:r>
            <a:r>
              <a:rPr lang="en-US" sz="1600" dirty="0" err="1">
                <a:solidFill>
                  <a:schemeClr val="lt1"/>
                </a:solidFill>
                <a:latin typeface="Questrial"/>
                <a:sym typeface="Questrial"/>
              </a:rPr>
              <a:t>github.com</a:t>
            </a:r>
            <a:r>
              <a:rPr lang="en-US" sz="1600" dirty="0">
                <a:solidFill>
                  <a:schemeClr val="lt1"/>
                </a:solidFill>
                <a:latin typeface="Questrial"/>
                <a:sym typeface="Questrial"/>
              </a:rPr>
              <a:t>/</a:t>
            </a:r>
            <a:r>
              <a:rPr lang="en-US" sz="1600" dirty="0" err="1">
                <a:solidFill>
                  <a:schemeClr val="lt1"/>
                </a:solidFill>
                <a:latin typeface="Questrial"/>
                <a:sym typeface="Questrial"/>
              </a:rPr>
              <a:t>HotPotBubbleT</a:t>
            </a:r>
            <a:r>
              <a:rPr lang="en-US" sz="1600" dirty="0">
                <a:solidFill>
                  <a:schemeClr val="lt1"/>
                </a:solidFill>
                <a:latin typeface="Questrial"/>
                <a:sym typeface="Questrial"/>
              </a:rPr>
              <a:t>/IBM-DS-Capstone-Project</a:t>
            </a:r>
            <a:endParaRPr dirty="0"/>
          </a:p>
        </p:txBody>
      </p:sp>
      <p:sp>
        <p:nvSpPr>
          <p:cNvPr id="781" name="Google Shape;781;p57"/>
          <p:cNvSpPr txBox="1"/>
          <p:nvPr/>
        </p:nvSpPr>
        <p:spPr>
          <a:xfrm>
            <a:off x="635097" y="2313030"/>
            <a:ext cx="5145853" cy="186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0" dirty="0">
                <a:solidFill>
                  <a:schemeClr val="lt1"/>
                </a:solidFill>
                <a:latin typeface="Questrial"/>
                <a:ea typeface="Questrial"/>
                <a:cs typeface="Questrial"/>
                <a:sym typeface="Questrial"/>
              </a:rPr>
              <a:t>THANK</a:t>
            </a:r>
            <a:endParaRPr sz="11500" dirty="0">
              <a:solidFill>
                <a:schemeClr val="lt1"/>
              </a:solidFill>
              <a:latin typeface="Questrial"/>
              <a:ea typeface="Questrial"/>
              <a:cs typeface="Questrial"/>
              <a:sym typeface="Questrial"/>
            </a:endParaRPr>
          </a:p>
        </p:txBody>
      </p:sp>
      <p:sp>
        <p:nvSpPr>
          <p:cNvPr id="788" name="Google Shape;788;p57"/>
          <p:cNvSpPr txBox="1"/>
          <p:nvPr/>
        </p:nvSpPr>
        <p:spPr>
          <a:xfrm>
            <a:off x="8220917" y="1060881"/>
            <a:ext cx="2754767" cy="14465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262626"/>
                </a:solidFill>
                <a:latin typeface="Questrial"/>
                <a:sym typeface="Questrial"/>
              </a:rPr>
              <a:t>Data Source:</a:t>
            </a:r>
            <a:endParaRPr sz="1100" dirty="0"/>
          </a:p>
        </p:txBody>
      </p:sp>
      <p:sp>
        <p:nvSpPr>
          <p:cNvPr id="789" name="Google Shape;789;p57"/>
          <p:cNvSpPr txBox="1"/>
          <p:nvPr/>
        </p:nvSpPr>
        <p:spPr>
          <a:xfrm>
            <a:off x="3838125" y="3503769"/>
            <a:ext cx="5145853" cy="186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0" dirty="0">
                <a:solidFill>
                  <a:schemeClr val="lt1"/>
                </a:solidFill>
                <a:latin typeface="Questrial"/>
                <a:ea typeface="Questrial"/>
                <a:cs typeface="Questrial"/>
                <a:sym typeface="Questrial"/>
              </a:rPr>
              <a:t>YOU</a:t>
            </a:r>
          </a:p>
        </p:txBody>
      </p:sp>
      <p:sp>
        <p:nvSpPr>
          <p:cNvPr id="790" name="Google Shape;790;p57"/>
          <p:cNvSpPr txBox="1"/>
          <p:nvPr/>
        </p:nvSpPr>
        <p:spPr>
          <a:xfrm>
            <a:off x="8336734" y="2843985"/>
            <a:ext cx="2083778" cy="400069"/>
          </a:xfrm>
          <a:prstGeom prst="rect">
            <a:avLst/>
          </a:prstGeom>
          <a:noFill/>
          <a:ln>
            <a:noFill/>
          </a:ln>
        </p:spPr>
        <p:txBody>
          <a:bodyPr spcFirstLastPara="1" wrap="square" lIns="91425" tIns="45700" rIns="91425" bIns="45700" anchor="t" anchorCtr="0">
            <a:spAutoFit/>
          </a:bodyPr>
          <a:lstStyle/>
          <a:p>
            <a:pPr lvl="0"/>
            <a:r>
              <a:rPr lang="en-US" sz="2000" dirty="0"/>
              <a:t>Foursquare API</a:t>
            </a:r>
            <a:endParaRPr sz="2000" dirty="0">
              <a:solidFill>
                <a:srgbClr val="3F3F3F"/>
              </a:solidFill>
              <a:latin typeface="Questrial"/>
              <a:ea typeface="Questrial"/>
              <a:cs typeface="Questrial"/>
              <a:sym typeface="Questrial"/>
            </a:endParaRPr>
          </a:p>
        </p:txBody>
      </p:sp>
    </p:spTree>
    <p:extLst>
      <p:ext uri="{BB962C8B-B14F-4D97-AF65-F5344CB8AC3E}">
        <p14:creationId xmlns:p14="http://schemas.microsoft.com/office/powerpoint/2010/main" val="1472576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7"/>
          <p:cNvSpPr/>
          <p:nvPr/>
        </p:nvSpPr>
        <p:spPr>
          <a:xfrm>
            <a:off x="6732234" y="6040968"/>
            <a:ext cx="5459766" cy="817032"/>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27"/>
          <p:cNvSpPr txBox="1"/>
          <p:nvPr/>
        </p:nvSpPr>
        <p:spPr>
          <a:xfrm>
            <a:off x="986507" y="2156507"/>
            <a:ext cx="4766223" cy="1200288"/>
          </a:xfrm>
          <a:prstGeom prst="rect">
            <a:avLst/>
          </a:prstGeom>
          <a:noFill/>
          <a:ln>
            <a:noFill/>
          </a:ln>
        </p:spPr>
        <p:txBody>
          <a:bodyPr spcFirstLastPara="1" wrap="square" lIns="91425" tIns="45700" rIns="91425" bIns="45700" anchor="t" anchorCtr="0">
            <a:spAutoFit/>
          </a:bodyPr>
          <a:lstStyle/>
          <a:p>
            <a:r>
              <a:rPr lang="en-US" sz="3600" dirty="0">
                <a:solidFill>
                  <a:srgbClr val="262626"/>
                </a:solidFill>
                <a:latin typeface="Questrial"/>
              </a:rPr>
              <a:t>Background</a:t>
            </a:r>
          </a:p>
          <a:p>
            <a:pPr marL="0" marR="0" lvl="0" indent="0" algn="l" rtl="0">
              <a:spcBef>
                <a:spcPts val="0"/>
              </a:spcBef>
              <a:spcAft>
                <a:spcPts val="0"/>
              </a:spcAft>
              <a:buNone/>
            </a:pPr>
            <a:endParaRPr sz="3600" dirty="0">
              <a:solidFill>
                <a:srgbClr val="262626"/>
              </a:solidFill>
              <a:latin typeface="Questrial"/>
              <a:ea typeface="Questrial"/>
              <a:cs typeface="Questrial"/>
              <a:sym typeface="Questrial"/>
            </a:endParaRPr>
          </a:p>
        </p:txBody>
      </p:sp>
      <p:grpSp>
        <p:nvGrpSpPr>
          <p:cNvPr id="97" name="Google Shape;97;p27"/>
          <p:cNvGrpSpPr/>
          <p:nvPr/>
        </p:nvGrpSpPr>
        <p:grpSpPr>
          <a:xfrm>
            <a:off x="308192" y="284484"/>
            <a:ext cx="428655" cy="303231"/>
            <a:chOff x="3286218" y="2995940"/>
            <a:chExt cx="1252154" cy="866119"/>
          </a:xfrm>
        </p:grpSpPr>
        <p:sp>
          <p:nvSpPr>
            <p:cNvPr id="98" name="Google Shape;98;p27"/>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99" name="Google Shape;99;p27"/>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01" name="Google Shape;101;p27"/>
          <p:cNvSpPr txBox="1"/>
          <p:nvPr/>
        </p:nvSpPr>
        <p:spPr>
          <a:xfrm>
            <a:off x="986507" y="1536129"/>
            <a:ext cx="1970087" cy="630902"/>
          </a:xfrm>
          <a:prstGeom prst="rect">
            <a:avLst/>
          </a:prstGeom>
          <a:noFill/>
          <a:ln>
            <a:noFill/>
          </a:ln>
        </p:spPr>
        <p:txBody>
          <a:bodyPr spcFirstLastPara="1" wrap="square" lIns="91425" tIns="45700" rIns="91425" bIns="45700" anchor="t" anchorCtr="0">
            <a:spAutoFit/>
          </a:bodyPr>
          <a:lstStyle/>
          <a:p>
            <a:r>
              <a:rPr lang="en-US" sz="2400" dirty="0">
                <a:solidFill>
                  <a:srgbClr val="0F7EFF"/>
                </a:solidFill>
                <a:latin typeface="Questrial"/>
              </a:rPr>
              <a:t>Introduction</a:t>
            </a:r>
          </a:p>
          <a:p>
            <a:pPr marL="0" marR="0" lvl="0" indent="0" algn="l" rtl="0">
              <a:spcBef>
                <a:spcPts val="0"/>
              </a:spcBef>
              <a:spcAft>
                <a:spcPts val="0"/>
              </a:spcAft>
              <a:buNone/>
            </a:pPr>
            <a:endParaRPr sz="1100" dirty="0">
              <a:solidFill>
                <a:srgbClr val="0F7EFF"/>
              </a:solidFill>
              <a:latin typeface="Questrial"/>
              <a:ea typeface="Questrial"/>
              <a:cs typeface="Questrial"/>
              <a:sym typeface="Questrial"/>
            </a:endParaRPr>
          </a:p>
        </p:txBody>
      </p:sp>
      <p:sp>
        <p:nvSpPr>
          <p:cNvPr id="103" name="Google Shape;103;p27"/>
          <p:cNvSpPr/>
          <p:nvPr/>
        </p:nvSpPr>
        <p:spPr>
          <a:xfrm>
            <a:off x="11097087" y="1890944"/>
            <a:ext cx="1094913" cy="4150024"/>
          </a:xfrm>
          <a:prstGeom prst="rect">
            <a:avLst/>
          </a:prstGeom>
          <a:gradFill>
            <a:gsLst>
              <a:gs pos="0">
                <a:srgbClr val="44484A"/>
              </a:gs>
              <a:gs pos="100000">
                <a:srgbClr val="0D0C0F"/>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 name="Google Shape;106;p27"/>
          <p:cNvPicPr preferRelativeResize="0">
            <a:picLocks noGrp="1"/>
          </p:cNvPicPr>
          <p:nvPr>
            <p:ph type="pic" idx="2"/>
          </p:nvPr>
        </p:nvPicPr>
        <p:blipFill>
          <a:blip r:embed="rId3" cstate="screen">
            <a:extLst>
              <a:ext uri="{28A0092B-C50C-407E-A947-70E740481C1C}">
                <a14:useLocalDpi xmlns:a14="http://schemas.microsoft.com/office/drawing/2010/main"/>
              </a:ext>
            </a:extLst>
          </a:blip>
          <a:srcRect/>
          <a:stretch/>
        </p:blipFill>
        <p:spPr>
          <a:xfrm>
            <a:off x="6732588" y="1890712"/>
            <a:ext cx="4364037" cy="4151376"/>
          </a:xfrm>
          <a:prstGeom prst="rect">
            <a:avLst/>
          </a:prstGeom>
          <a:solidFill>
            <a:srgbClr val="F2F2F2"/>
          </a:solidFill>
          <a:ln>
            <a:noFill/>
          </a:ln>
        </p:spPr>
      </p:pic>
      <p:sp>
        <p:nvSpPr>
          <p:cNvPr id="14" name="Google Shape;96;p27">
            <a:extLst>
              <a:ext uri="{FF2B5EF4-FFF2-40B4-BE49-F238E27FC236}">
                <a16:creationId xmlns:a16="http://schemas.microsoft.com/office/drawing/2014/main" id="{0BD7EA0E-51E9-D540-9DC7-C648EEFE2F8E}"/>
              </a:ext>
            </a:extLst>
          </p:cNvPr>
          <p:cNvSpPr txBox="1"/>
          <p:nvPr/>
        </p:nvSpPr>
        <p:spPr>
          <a:xfrm>
            <a:off x="986045" y="2901062"/>
            <a:ext cx="5453227" cy="3539390"/>
          </a:xfrm>
          <a:prstGeom prst="rect">
            <a:avLst/>
          </a:prstGeom>
          <a:noFill/>
          <a:ln>
            <a:noFill/>
          </a:ln>
        </p:spPr>
        <p:txBody>
          <a:bodyPr spcFirstLastPara="1" wrap="square" lIns="91425" tIns="45700" rIns="91425" bIns="45700" anchor="t" anchorCtr="0">
            <a:spAutoFit/>
          </a:bodyPr>
          <a:lstStyle/>
          <a:p>
            <a:r>
              <a:rPr lang="en-US" dirty="0">
                <a:solidFill>
                  <a:srgbClr val="262626"/>
                </a:solidFill>
                <a:latin typeface="Questrial"/>
              </a:rPr>
              <a:t>The tourism and catering industry positively affects the promotion of a city's economy and visibility. However, due to the COVID-19 pandemic in 2020, it hit the global travel and catering industry hard. As more people are vaccinated, restrictions in countries and regions are gradually opening up. As a result, people began to have the desire to resume travel. As a city with rich culture and history on the east coast of the United States, Boston attracts many tourists every year. Four Season Hotel Boston, located in Boston Common, is the perfect place for many tourists. Four Season Hotel Boston wants to write a new Boston travel guide for its guests, including Boston attractions and dining around the Hotel. For the recommended introduction of scenic spots, you can follow the previous year's guide to do some appropriate content updates; However, due to the impact of the COVID-19 pandemic on the restaurant industry and recent changes in surrounding restaurants, this section needs to be rewritten.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pSp>
        <p:nvGrpSpPr>
          <p:cNvPr id="112" name="Google Shape;112;p28"/>
          <p:cNvGrpSpPr/>
          <p:nvPr/>
        </p:nvGrpSpPr>
        <p:grpSpPr>
          <a:xfrm>
            <a:off x="308192" y="284484"/>
            <a:ext cx="428655" cy="303231"/>
            <a:chOff x="3286218" y="2995940"/>
            <a:chExt cx="1252154" cy="866119"/>
          </a:xfrm>
        </p:grpSpPr>
        <p:sp>
          <p:nvSpPr>
            <p:cNvPr id="113" name="Google Shape;113;p28"/>
            <p:cNvSpPr/>
            <p:nvPr/>
          </p:nvSpPr>
          <p:spPr>
            <a:xfrm rot="10800000">
              <a:off x="3286218"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14" name="Google Shape;114;p28"/>
            <p:cNvSpPr/>
            <p:nvPr/>
          </p:nvSpPr>
          <p:spPr>
            <a:xfrm>
              <a:off x="3672253"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16" name="Google Shape;116;p28"/>
          <p:cNvSpPr txBox="1"/>
          <p:nvPr/>
        </p:nvSpPr>
        <p:spPr>
          <a:xfrm>
            <a:off x="6352327" y="1702236"/>
            <a:ext cx="3821484" cy="1323399"/>
          </a:xfrm>
          <a:prstGeom prst="rect">
            <a:avLst/>
          </a:prstGeom>
          <a:noFill/>
          <a:ln>
            <a:noFill/>
          </a:ln>
        </p:spPr>
        <p:txBody>
          <a:bodyPr spcFirstLastPara="1" wrap="square" lIns="91425" tIns="45700" rIns="91425" bIns="45700" anchor="t" anchorCtr="0">
            <a:spAutoFit/>
          </a:bodyPr>
          <a:lstStyle/>
          <a:p>
            <a:r>
              <a:rPr lang="en-US" sz="4000" dirty="0">
                <a:solidFill>
                  <a:srgbClr val="262626"/>
                </a:solidFill>
                <a:latin typeface="Questrial"/>
              </a:rPr>
              <a:t>Problem</a:t>
            </a:r>
          </a:p>
          <a:p>
            <a:pPr marL="0" marR="0" lvl="0" indent="0" algn="l" rtl="0">
              <a:spcBef>
                <a:spcPts val="0"/>
              </a:spcBef>
              <a:spcAft>
                <a:spcPts val="0"/>
              </a:spcAft>
              <a:buNone/>
            </a:pPr>
            <a:endParaRPr sz="4000" dirty="0">
              <a:solidFill>
                <a:srgbClr val="262626"/>
              </a:solidFill>
              <a:latin typeface="Questrial"/>
              <a:ea typeface="Questrial"/>
              <a:cs typeface="Questrial"/>
              <a:sym typeface="Questrial"/>
            </a:endParaRPr>
          </a:p>
        </p:txBody>
      </p:sp>
      <p:sp>
        <p:nvSpPr>
          <p:cNvPr id="117" name="Google Shape;117;p28"/>
          <p:cNvSpPr txBox="1"/>
          <p:nvPr/>
        </p:nvSpPr>
        <p:spPr>
          <a:xfrm>
            <a:off x="6352326" y="1325210"/>
            <a:ext cx="1970087" cy="630902"/>
          </a:xfrm>
          <a:prstGeom prst="rect">
            <a:avLst/>
          </a:prstGeom>
          <a:noFill/>
          <a:ln>
            <a:noFill/>
          </a:ln>
        </p:spPr>
        <p:txBody>
          <a:bodyPr spcFirstLastPara="1" wrap="square" lIns="91425" tIns="45700" rIns="91425" bIns="45700" anchor="t" anchorCtr="0">
            <a:spAutoFit/>
          </a:bodyPr>
          <a:lstStyle/>
          <a:p>
            <a:r>
              <a:rPr lang="en-US" sz="2400" dirty="0">
                <a:solidFill>
                  <a:srgbClr val="0F7EFF"/>
                </a:solidFill>
                <a:latin typeface="Questrial"/>
              </a:rPr>
              <a:t>Introduction</a:t>
            </a:r>
            <a:endParaRPr lang="en-US" sz="1100" dirty="0">
              <a:solidFill>
                <a:srgbClr val="0F7EFF"/>
              </a:solidFill>
              <a:latin typeface="Questrial"/>
            </a:endParaRPr>
          </a:p>
          <a:p>
            <a:pPr marL="0" marR="0" lvl="0" indent="0" algn="l" rtl="0">
              <a:spcBef>
                <a:spcPts val="0"/>
              </a:spcBef>
              <a:spcAft>
                <a:spcPts val="0"/>
              </a:spcAft>
              <a:buNone/>
            </a:pPr>
            <a:endParaRPr sz="1100" dirty="0">
              <a:solidFill>
                <a:srgbClr val="0F7EFF"/>
              </a:solidFill>
              <a:latin typeface="Questrial"/>
              <a:ea typeface="Questrial"/>
              <a:cs typeface="Questrial"/>
              <a:sym typeface="Questrial"/>
            </a:endParaRPr>
          </a:p>
        </p:txBody>
      </p:sp>
      <p:sp>
        <p:nvSpPr>
          <p:cNvPr id="119" name="Google Shape;119;p28"/>
          <p:cNvSpPr/>
          <p:nvPr/>
        </p:nvSpPr>
        <p:spPr>
          <a:xfrm>
            <a:off x="4385569" y="5265261"/>
            <a:ext cx="7792512" cy="1592739"/>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28"/>
          <p:cNvSpPr/>
          <p:nvPr/>
        </p:nvSpPr>
        <p:spPr>
          <a:xfrm>
            <a:off x="10555517" y="1955216"/>
            <a:ext cx="888530" cy="886218"/>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16;p28">
            <a:extLst>
              <a:ext uri="{FF2B5EF4-FFF2-40B4-BE49-F238E27FC236}">
                <a16:creationId xmlns:a16="http://schemas.microsoft.com/office/drawing/2014/main" id="{D2D3D549-BA4F-5B40-8E4D-F7A156F4D59B}"/>
              </a:ext>
            </a:extLst>
          </p:cNvPr>
          <p:cNvSpPr txBox="1"/>
          <p:nvPr/>
        </p:nvSpPr>
        <p:spPr>
          <a:xfrm>
            <a:off x="6352325" y="2396566"/>
            <a:ext cx="4526689" cy="2585283"/>
          </a:xfrm>
          <a:prstGeom prst="rect">
            <a:avLst/>
          </a:prstGeom>
          <a:noFill/>
          <a:ln>
            <a:noFill/>
          </a:ln>
        </p:spPr>
        <p:txBody>
          <a:bodyPr spcFirstLastPara="1" wrap="square" lIns="91425" tIns="45700" rIns="91425" bIns="45700" anchor="t" anchorCtr="0">
            <a:spAutoFit/>
          </a:bodyPr>
          <a:lstStyle/>
          <a:p>
            <a:r>
              <a:rPr lang="en-US" sz="1800" dirty="0">
                <a:solidFill>
                  <a:srgbClr val="262626"/>
                </a:solidFill>
                <a:latin typeface="Questrial"/>
              </a:rPr>
              <a:t>Due to the location of Four Seasons Hotel Boston, there are a large number of restaurants of various types nearby. The Hotel hopes to recommend high-quality restaurants of the overall type to increase tourists' overall satisfaction with the Hotel service while avoiding the presence of low-quality restaurants in the guide to affect the Hotel rating.</a:t>
            </a:r>
            <a:endParaRPr lang="en-US" sz="4000" dirty="0">
              <a:solidFill>
                <a:srgbClr val="262626"/>
              </a:solidFill>
              <a:latin typeface="Questrial"/>
            </a:endParaRPr>
          </a:p>
        </p:txBody>
      </p:sp>
      <p:pic>
        <p:nvPicPr>
          <p:cNvPr id="5" name="Picture Placeholder 4" descr="A bicycle parked on a sidewalk&#10;&#10;Description automatically generated with low confidence">
            <a:extLst>
              <a:ext uri="{FF2B5EF4-FFF2-40B4-BE49-F238E27FC236}">
                <a16:creationId xmlns:a16="http://schemas.microsoft.com/office/drawing/2014/main" id="{A8F9E8C7-975D-1A42-A4CA-05543ADB45FD}"/>
              </a:ext>
            </a:extLst>
          </p:cNvPr>
          <p:cNvPicPr>
            <a:picLocks noGrp="1" noChangeAspect="1"/>
          </p:cNvPicPr>
          <p:nvPr>
            <p:ph type="pic" idx="2"/>
          </p:nvPr>
        </p:nvPicPr>
        <p:blipFill rotWithShape="1">
          <a:blip r:embed="rId3" cstate="screen">
            <a:extLst>
              <a:ext uri="{28A0092B-C50C-407E-A947-70E740481C1C}">
                <a14:useLocalDpi xmlns:a14="http://schemas.microsoft.com/office/drawing/2010/main"/>
              </a:ext>
            </a:extLst>
          </a:blip>
          <a:srcRect/>
          <a:stretch/>
        </p:blipFill>
        <p:spPr>
          <a:xfrm>
            <a:off x="0" y="0"/>
            <a:ext cx="5318125" cy="68580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p:nvPr/>
        </p:nvSpPr>
        <p:spPr>
          <a:xfrm>
            <a:off x="0" y="442"/>
            <a:ext cx="6096000" cy="89754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29"/>
          <p:cNvSpPr/>
          <p:nvPr/>
        </p:nvSpPr>
        <p:spPr>
          <a:xfrm>
            <a:off x="7263428" y="1990144"/>
            <a:ext cx="2860976" cy="2853531"/>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8" name="Google Shape;128;p29"/>
          <p:cNvGrpSpPr/>
          <p:nvPr/>
        </p:nvGrpSpPr>
        <p:grpSpPr>
          <a:xfrm>
            <a:off x="308192" y="284484"/>
            <a:ext cx="428655" cy="303231"/>
            <a:chOff x="3286218" y="2995940"/>
            <a:chExt cx="1252154" cy="866119"/>
          </a:xfrm>
        </p:grpSpPr>
        <p:sp>
          <p:nvSpPr>
            <p:cNvPr id="129" name="Google Shape;129;p29"/>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30" name="Google Shape;130;p29"/>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32" name="Google Shape;132;p29"/>
          <p:cNvSpPr txBox="1"/>
          <p:nvPr/>
        </p:nvSpPr>
        <p:spPr>
          <a:xfrm>
            <a:off x="830416" y="2105560"/>
            <a:ext cx="382148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rgbClr val="262626"/>
                </a:solidFill>
                <a:latin typeface="Questrial"/>
                <a:ea typeface="Questrial"/>
                <a:cs typeface="Questrial"/>
                <a:sym typeface="Questrial"/>
              </a:rPr>
              <a:t>Data Source</a:t>
            </a:r>
            <a:endParaRPr sz="4000" dirty="0">
              <a:solidFill>
                <a:srgbClr val="262626"/>
              </a:solidFill>
              <a:latin typeface="Questrial"/>
              <a:ea typeface="Questrial"/>
              <a:cs typeface="Questrial"/>
              <a:sym typeface="Questrial"/>
            </a:endParaRPr>
          </a:p>
        </p:txBody>
      </p:sp>
      <p:sp>
        <p:nvSpPr>
          <p:cNvPr id="133" name="Google Shape;133;p29"/>
          <p:cNvSpPr txBox="1"/>
          <p:nvPr/>
        </p:nvSpPr>
        <p:spPr>
          <a:xfrm>
            <a:off x="830415" y="1728534"/>
            <a:ext cx="197008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DATA</a:t>
            </a:r>
            <a:endParaRPr sz="2400" dirty="0">
              <a:solidFill>
                <a:srgbClr val="0F7EFF"/>
              </a:solidFill>
              <a:latin typeface="Questrial"/>
              <a:ea typeface="Questrial"/>
              <a:cs typeface="Questrial"/>
              <a:sym typeface="Questrial"/>
            </a:endParaRPr>
          </a:p>
        </p:txBody>
      </p:sp>
      <p:sp>
        <p:nvSpPr>
          <p:cNvPr id="135" name="Google Shape;135;p29"/>
          <p:cNvSpPr/>
          <p:nvPr/>
        </p:nvSpPr>
        <p:spPr>
          <a:xfrm>
            <a:off x="7608163" y="5960454"/>
            <a:ext cx="1085753" cy="897546"/>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29"/>
          <p:cNvSpPr/>
          <p:nvPr/>
        </p:nvSpPr>
        <p:spPr>
          <a:xfrm>
            <a:off x="10998782" y="2306349"/>
            <a:ext cx="1193218" cy="1122650"/>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32;p29">
            <a:extLst>
              <a:ext uri="{FF2B5EF4-FFF2-40B4-BE49-F238E27FC236}">
                <a16:creationId xmlns:a16="http://schemas.microsoft.com/office/drawing/2014/main" id="{BE9952F1-4493-0A46-A4B9-671F461DE44F}"/>
              </a:ext>
            </a:extLst>
          </p:cNvPr>
          <p:cNvSpPr txBox="1"/>
          <p:nvPr/>
        </p:nvSpPr>
        <p:spPr>
          <a:xfrm>
            <a:off x="843264" y="2676457"/>
            <a:ext cx="382148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262626"/>
                </a:solidFill>
                <a:latin typeface="Questrial"/>
                <a:ea typeface="Questrial"/>
                <a:cs typeface="Questrial"/>
                <a:sym typeface="Questrial"/>
              </a:rPr>
              <a:t>Foursquare API</a:t>
            </a:r>
            <a:endParaRPr sz="2800" dirty="0">
              <a:solidFill>
                <a:srgbClr val="262626"/>
              </a:solidFill>
              <a:latin typeface="Questrial"/>
              <a:ea typeface="Questrial"/>
              <a:cs typeface="Questrial"/>
              <a:sym typeface="Questrial"/>
            </a:endParaRPr>
          </a:p>
        </p:txBody>
      </p:sp>
      <p:sp>
        <p:nvSpPr>
          <p:cNvPr id="16" name="Google Shape;132;p29">
            <a:extLst>
              <a:ext uri="{FF2B5EF4-FFF2-40B4-BE49-F238E27FC236}">
                <a16:creationId xmlns:a16="http://schemas.microsoft.com/office/drawing/2014/main" id="{CF321106-9F8A-FA49-9FBE-16D4FE3BCA93}"/>
              </a:ext>
            </a:extLst>
          </p:cNvPr>
          <p:cNvSpPr txBox="1"/>
          <p:nvPr/>
        </p:nvSpPr>
        <p:spPr>
          <a:xfrm>
            <a:off x="817386" y="3211831"/>
            <a:ext cx="382148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rgbClr val="262626"/>
                </a:solidFill>
                <a:latin typeface="Questrial"/>
                <a:ea typeface="Questrial"/>
                <a:cs typeface="Questrial"/>
                <a:sym typeface="Questrial"/>
              </a:rPr>
              <a:t>Data Info</a:t>
            </a:r>
            <a:endParaRPr sz="4000" dirty="0">
              <a:solidFill>
                <a:srgbClr val="262626"/>
              </a:solidFill>
              <a:latin typeface="Questrial"/>
              <a:ea typeface="Questrial"/>
              <a:cs typeface="Questrial"/>
              <a:sym typeface="Questrial"/>
            </a:endParaRPr>
          </a:p>
        </p:txBody>
      </p:sp>
      <p:sp>
        <p:nvSpPr>
          <p:cNvPr id="17" name="Google Shape;132;p29">
            <a:extLst>
              <a:ext uri="{FF2B5EF4-FFF2-40B4-BE49-F238E27FC236}">
                <a16:creationId xmlns:a16="http://schemas.microsoft.com/office/drawing/2014/main" id="{822E8F1F-32D4-A347-B495-DB27407AF749}"/>
              </a:ext>
            </a:extLst>
          </p:cNvPr>
          <p:cNvSpPr txBox="1"/>
          <p:nvPr/>
        </p:nvSpPr>
        <p:spPr>
          <a:xfrm>
            <a:off x="843264" y="3823694"/>
            <a:ext cx="3821484" cy="2246729"/>
          </a:xfrm>
          <a:prstGeom prst="rect">
            <a:avLst/>
          </a:prstGeom>
          <a:noFill/>
          <a:ln>
            <a:noFill/>
          </a:ln>
        </p:spPr>
        <p:txBody>
          <a:bodyPr spcFirstLastPara="1" wrap="square" lIns="91425" tIns="45700" rIns="91425" bIns="45700" anchor="t" anchorCtr="0">
            <a:spAutoFit/>
          </a:bodyPr>
          <a:lstStyle/>
          <a:p>
            <a:pPr lvl="0"/>
            <a:r>
              <a:rPr lang="en-US" sz="2000" dirty="0">
                <a:solidFill>
                  <a:srgbClr val="262626"/>
                </a:solidFill>
                <a:latin typeface="Questrial"/>
              </a:rPr>
              <a:t>There are 92 records of the original data. Where venue. The name represents the name of the merchant, venue. Venue. Location refers to the geographic coordinates of the location. </a:t>
            </a:r>
            <a:endParaRPr sz="2000" dirty="0">
              <a:solidFill>
                <a:srgbClr val="262626"/>
              </a:solidFill>
              <a:latin typeface="Questrial"/>
              <a:sym typeface="Questrial"/>
            </a:endParaRPr>
          </a:p>
        </p:txBody>
      </p:sp>
      <p:pic>
        <p:nvPicPr>
          <p:cNvPr id="6" name="Picture 5">
            <a:extLst>
              <a:ext uri="{FF2B5EF4-FFF2-40B4-BE49-F238E27FC236}">
                <a16:creationId xmlns:a16="http://schemas.microsoft.com/office/drawing/2014/main" id="{05DAFC6A-9AAF-F543-BCC5-234BE130A0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2646" y="2306349"/>
            <a:ext cx="6743150" cy="27399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a:off x="1042771" y="495044"/>
            <a:ext cx="2107319" cy="2088447"/>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34"/>
          <p:cNvSpPr/>
          <p:nvPr/>
        </p:nvSpPr>
        <p:spPr>
          <a:xfrm>
            <a:off x="1598820" y="1035631"/>
            <a:ext cx="995222" cy="986310"/>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0" name="Google Shape;250;p34"/>
          <p:cNvGrpSpPr/>
          <p:nvPr/>
        </p:nvGrpSpPr>
        <p:grpSpPr>
          <a:xfrm>
            <a:off x="308192" y="284484"/>
            <a:ext cx="428655" cy="303231"/>
            <a:chOff x="3286218" y="2995940"/>
            <a:chExt cx="1252154" cy="866119"/>
          </a:xfrm>
        </p:grpSpPr>
        <p:sp>
          <p:nvSpPr>
            <p:cNvPr id="251" name="Google Shape;251;p34"/>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252" name="Google Shape;252;p34"/>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254" name="Google Shape;254;p34"/>
          <p:cNvSpPr txBox="1"/>
          <p:nvPr/>
        </p:nvSpPr>
        <p:spPr>
          <a:xfrm>
            <a:off x="6875399" y="2021941"/>
            <a:ext cx="420319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rgbClr val="262626"/>
                </a:solidFill>
                <a:latin typeface="Questrial"/>
                <a:ea typeface="Questrial"/>
                <a:cs typeface="Questrial"/>
                <a:sym typeface="Questrial"/>
              </a:rPr>
              <a:t>Data Cleaning</a:t>
            </a:r>
            <a:endParaRPr sz="3600" dirty="0">
              <a:solidFill>
                <a:srgbClr val="262626"/>
              </a:solidFill>
              <a:latin typeface="Questrial"/>
              <a:ea typeface="Questrial"/>
              <a:cs typeface="Questrial"/>
              <a:sym typeface="Questrial"/>
            </a:endParaRPr>
          </a:p>
        </p:txBody>
      </p:sp>
      <p:sp>
        <p:nvSpPr>
          <p:cNvPr id="255" name="Google Shape;255;p34"/>
          <p:cNvSpPr txBox="1"/>
          <p:nvPr/>
        </p:nvSpPr>
        <p:spPr>
          <a:xfrm>
            <a:off x="6875398" y="1401563"/>
            <a:ext cx="1970087" cy="461624"/>
          </a:xfrm>
          <a:prstGeom prst="rect">
            <a:avLst/>
          </a:prstGeom>
          <a:noFill/>
          <a:ln>
            <a:noFill/>
          </a:ln>
        </p:spPr>
        <p:txBody>
          <a:bodyPr spcFirstLastPara="1" wrap="square" lIns="91425" tIns="45700" rIns="91425" bIns="45700" anchor="t" anchorCtr="0">
            <a:spAutoFit/>
          </a:bodyPr>
          <a:lstStyle/>
          <a:p>
            <a:pPr lvl="0"/>
            <a:r>
              <a:rPr lang="en-US" sz="2400" dirty="0">
                <a:solidFill>
                  <a:srgbClr val="0F7EFF"/>
                </a:solidFill>
                <a:latin typeface="Questrial"/>
                <a:ea typeface="Questrial"/>
                <a:cs typeface="Questrial"/>
                <a:sym typeface="Questrial"/>
              </a:rPr>
              <a:t>DATA</a:t>
            </a:r>
          </a:p>
        </p:txBody>
      </p:sp>
      <p:sp>
        <p:nvSpPr>
          <p:cNvPr id="15" name="Google Shape;254;p34">
            <a:extLst>
              <a:ext uri="{FF2B5EF4-FFF2-40B4-BE49-F238E27FC236}">
                <a16:creationId xmlns:a16="http://schemas.microsoft.com/office/drawing/2014/main" id="{7A368E06-F847-214C-A68E-5782BD82462F}"/>
              </a:ext>
            </a:extLst>
          </p:cNvPr>
          <p:cNvSpPr txBox="1"/>
          <p:nvPr/>
        </p:nvSpPr>
        <p:spPr>
          <a:xfrm>
            <a:off x="6875398" y="2742928"/>
            <a:ext cx="4203190" cy="3970277"/>
          </a:xfrm>
          <a:prstGeom prst="rect">
            <a:avLst/>
          </a:prstGeom>
          <a:noFill/>
          <a:ln>
            <a:noFill/>
          </a:ln>
        </p:spPr>
        <p:txBody>
          <a:bodyPr spcFirstLastPara="1" wrap="square" lIns="91425" tIns="45700" rIns="91425" bIns="45700" anchor="t" anchorCtr="0">
            <a:spAutoFit/>
          </a:bodyPr>
          <a:lstStyle/>
          <a:p>
            <a:pPr marL="285750" lvl="0" indent="-285750">
              <a:buFont typeface="Arial" panose="020B0604020202020204" pitchFamily="34" charset="0"/>
              <a:buChar char="•"/>
            </a:pPr>
            <a:r>
              <a:rPr lang="en-US" sz="1800" dirty="0">
                <a:solidFill>
                  <a:srgbClr val="262626"/>
                </a:solidFill>
                <a:latin typeface="Questrial"/>
              </a:rPr>
              <a:t>Every column's name contains unnecessary content that needs to be removed. The name of columns with the venue prefix makes it difficult to understand data.</a:t>
            </a:r>
          </a:p>
          <a:p>
            <a:pPr marL="285750" lvl="0" indent="-285750">
              <a:buFont typeface="Arial" panose="020B0604020202020204" pitchFamily="34" charset="0"/>
              <a:buChar char="•"/>
            </a:pPr>
            <a:r>
              <a:rPr lang="en-US" sz="1800" dirty="0">
                <a:solidFill>
                  <a:srgbClr val="262626"/>
                </a:solidFill>
                <a:latin typeface="Questrial"/>
              </a:rPr>
              <a:t>It contains categories other than restaurants, which are not required by the project and need to be dropped. </a:t>
            </a:r>
          </a:p>
          <a:p>
            <a:pPr marL="285750" lvl="0" indent="-285750">
              <a:buFont typeface="Arial" panose="020B0604020202020204" pitchFamily="34" charset="0"/>
              <a:buChar char="•"/>
            </a:pPr>
            <a:r>
              <a:rPr lang="en-US" sz="1800" dirty="0">
                <a:solidFill>
                  <a:srgbClr val="262626"/>
                </a:solidFill>
                <a:latin typeface="Questrial"/>
              </a:rPr>
              <a:t>The original data lacks effective quantitative indicators for restaurant evaluation.</a:t>
            </a:r>
          </a:p>
          <a:p>
            <a:pPr marL="0" marR="0" lvl="0" indent="0" algn="l" rtl="0">
              <a:spcBef>
                <a:spcPts val="0"/>
              </a:spcBef>
              <a:spcAft>
                <a:spcPts val="0"/>
              </a:spcAft>
              <a:buNone/>
            </a:pPr>
            <a:endParaRPr sz="3600" dirty="0">
              <a:solidFill>
                <a:srgbClr val="262626"/>
              </a:solidFill>
              <a:latin typeface="Questrial"/>
              <a:ea typeface="Questrial"/>
              <a:cs typeface="Questrial"/>
              <a:sym typeface="Questrial"/>
            </a:endParaRPr>
          </a:p>
        </p:txBody>
      </p:sp>
      <p:pic>
        <p:nvPicPr>
          <p:cNvPr id="4" name="Picture 3">
            <a:extLst>
              <a:ext uri="{FF2B5EF4-FFF2-40B4-BE49-F238E27FC236}">
                <a16:creationId xmlns:a16="http://schemas.microsoft.com/office/drawing/2014/main" id="{6E2A2942-7AA9-7C49-9C83-60D5F142D1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847" y="1632375"/>
            <a:ext cx="5851445" cy="4448419"/>
          </a:xfrm>
          <a:prstGeom prst="rect">
            <a:avLst/>
          </a:prstGeom>
        </p:spPr>
      </p:pic>
    </p:spTree>
    <p:extLst>
      <p:ext uri="{BB962C8B-B14F-4D97-AF65-F5344CB8AC3E}">
        <p14:creationId xmlns:p14="http://schemas.microsoft.com/office/powerpoint/2010/main" val="222050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3" descr="Text&#10;&#10;Description automatically generated with medium confidence"/>
          <p:cNvPicPr preferRelativeResize="0">
            <a:picLocks noGrp="1"/>
          </p:cNvPicPr>
          <p:nvPr>
            <p:ph type="pic" idx="2"/>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a:solidFill>
            <a:srgbClr val="F2F2F2"/>
          </a:solidFill>
          <a:ln>
            <a:noFill/>
          </a:ln>
        </p:spPr>
      </p:pic>
      <p:sp>
        <p:nvSpPr>
          <p:cNvPr id="231" name="Google Shape;231;p33"/>
          <p:cNvSpPr/>
          <p:nvPr/>
        </p:nvSpPr>
        <p:spPr>
          <a:xfrm>
            <a:off x="0" y="0"/>
            <a:ext cx="12192000" cy="6858000"/>
          </a:xfrm>
          <a:prstGeom prst="rect">
            <a:avLst/>
          </a:prstGeom>
          <a:solidFill>
            <a:srgbClr val="0F7E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2" name="Google Shape;232;p33"/>
          <p:cNvGrpSpPr/>
          <p:nvPr/>
        </p:nvGrpSpPr>
        <p:grpSpPr>
          <a:xfrm>
            <a:off x="308192" y="284484"/>
            <a:ext cx="428655" cy="303231"/>
            <a:chOff x="3286218" y="2995940"/>
            <a:chExt cx="1252154" cy="866119"/>
          </a:xfrm>
        </p:grpSpPr>
        <p:sp>
          <p:nvSpPr>
            <p:cNvPr id="233" name="Google Shape;233;p33"/>
            <p:cNvSpPr/>
            <p:nvPr/>
          </p:nvSpPr>
          <p:spPr>
            <a:xfrm rot="10800000">
              <a:off x="3286218"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33"/>
            <p:cNvSpPr/>
            <p:nvPr/>
          </p:nvSpPr>
          <p:spPr>
            <a:xfrm>
              <a:off x="3672253" y="2995940"/>
              <a:ext cx="866119" cy="866119"/>
            </a:xfrm>
            <a:prstGeom prst="blockArc">
              <a:avLst>
                <a:gd name="adj1" fmla="val 10800000"/>
                <a:gd name="adj2" fmla="val 5399994"/>
                <a:gd name="adj3" fmla="val 2727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6" name="Google Shape;236;p33"/>
          <p:cNvGrpSpPr/>
          <p:nvPr/>
        </p:nvGrpSpPr>
        <p:grpSpPr>
          <a:xfrm>
            <a:off x="5076189" y="990024"/>
            <a:ext cx="7092571" cy="5017291"/>
            <a:chOff x="3286218" y="2995940"/>
            <a:chExt cx="1252154" cy="866119"/>
          </a:xfrm>
        </p:grpSpPr>
        <p:sp>
          <p:nvSpPr>
            <p:cNvPr id="237" name="Google Shape;237;p33"/>
            <p:cNvSpPr/>
            <p:nvPr/>
          </p:nvSpPr>
          <p:spPr>
            <a:xfrm rot="10800000">
              <a:off x="3286218" y="2995940"/>
              <a:ext cx="866119" cy="866119"/>
            </a:xfrm>
            <a:prstGeom prst="blockArc">
              <a:avLst>
                <a:gd name="adj1" fmla="val 10800000"/>
                <a:gd name="adj2" fmla="val 5399994"/>
                <a:gd name="adj3" fmla="val 27273"/>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33"/>
            <p:cNvSpPr/>
            <p:nvPr/>
          </p:nvSpPr>
          <p:spPr>
            <a:xfrm>
              <a:off x="3672253" y="2995940"/>
              <a:ext cx="866119" cy="866119"/>
            </a:xfrm>
            <a:prstGeom prst="blockArc">
              <a:avLst>
                <a:gd name="adj1" fmla="val 10800000"/>
                <a:gd name="adj2" fmla="val 5399994"/>
                <a:gd name="adj3" fmla="val 27273"/>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9" name="Google Shape;239;p33"/>
          <p:cNvSpPr txBox="1"/>
          <p:nvPr/>
        </p:nvSpPr>
        <p:spPr>
          <a:xfrm>
            <a:off x="1166587" y="2667713"/>
            <a:ext cx="8549196" cy="1569620"/>
          </a:xfrm>
          <a:prstGeom prst="rect">
            <a:avLst/>
          </a:prstGeom>
          <a:noFill/>
          <a:ln>
            <a:noFill/>
          </a:ln>
        </p:spPr>
        <p:txBody>
          <a:bodyPr spcFirstLastPara="1" wrap="square" lIns="91425" tIns="45700" rIns="91425" bIns="45700" anchor="t" anchorCtr="0">
            <a:spAutoFit/>
          </a:bodyPr>
          <a:lstStyle/>
          <a:p>
            <a:pPr lvl="0"/>
            <a:r>
              <a:rPr lang="en-US" sz="4800" dirty="0">
                <a:solidFill>
                  <a:schemeClr val="lt1"/>
                </a:solidFill>
                <a:latin typeface="Questrial"/>
              </a:rPr>
              <a:t>Exploratory data analysis (EDA)</a:t>
            </a:r>
            <a:endParaRPr sz="4800" dirty="0">
              <a:solidFill>
                <a:schemeClr val="lt1"/>
              </a:solidFill>
              <a:latin typeface="Questrial"/>
              <a:sym typeface="Questrial"/>
            </a:endParaRPr>
          </a:p>
        </p:txBody>
      </p:sp>
      <p:sp>
        <p:nvSpPr>
          <p:cNvPr id="240" name="Google Shape;240;p33"/>
          <p:cNvSpPr/>
          <p:nvPr/>
        </p:nvSpPr>
        <p:spPr>
          <a:xfrm>
            <a:off x="0" y="5078027"/>
            <a:ext cx="3835153" cy="1779973"/>
          </a:xfrm>
          <a:prstGeom prst="rect">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p:nvPr/>
        </p:nvSpPr>
        <p:spPr>
          <a:xfrm>
            <a:off x="0" y="0"/>
            <a:ext cx="4434877" cy="6858000"/>
          </a:xfrm>
          <a:prstGeom prst="rect">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31"/>
          <p:cNvSpPr/>
          <p:nvPr/>
        </p:nvSpPr>
        <p:spPr>
          <a:xfrm>
            <a:off x="7630747" y="4119554"/>
            <a:ext cx="1238045" cy="1226958"/>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7" name="Google Shape;187;p31"/>
          <p:cNvGrpSpPr/>
          <p:nvPr/>
        </p:nvGrpSpPr>
        <p:grpSpPr>
          <a:xfrm>
            <a:off x="308192" y="284484"/>
            <a:ext cx="428655" cy="303231"/>
            <a:chOff x="3286218" y="2995940"/>
            <a:chExt cx="1252154" cy="866119"/>
          </a:xfrm>
        </p:grpSpPr>
        <p:sp>
          <p:nvSpPr>
            <p:cNvPr id="188" name="Google Shape;188;p31"/>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89" name="Google Shape;189;p31"/>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91" name="Google Shape;191;p31"/>
          <p:cNvSpPr txBox="1"/>
          <p:nvPr/>
        </p:nvSpPr>
        <p:spPr>
          <a:xfrm>
            <a:off x="6415482" y="1802540"/>
            <a:ext cx="4904559" cy="1754286"/>
          </a:xfrm>
          <a:prstGeom prst="rect">
            <a:avLst/>
          </a:prstGeom>
          <a:noFill/>
          <a:ln>
            <a:noFill/>
          </a:ln>
        </p:spPr>
        <p:txBody>
          <a:bodyPr spcFirstLastPara="1" wrap="square" lIns="91425" tIns="45700" rIns="91425" bIns="45700" anchor="t" anchorCtr="0">
            <a:spAutoFit/>
          </a:bodyPr>
          <a:lstStyle/>
          <a:p>
            <a:r>
              <a:rPr lang="en-US" sz="3600" dirty="0">
                <a:solidFill>
                  <a:srgbClr val="262626"/>
                </a:solidFill>
                <a:latin typeface="Questrial"/>
              </a:rPr>
              <a:t>Data distribution of Total Likes</a:t>
            </a:r>
          </a:p>
          <a:p>
            <a:pPr marL="0" marR="0" lvl="0" indent="0" algn="l" rtl="0">
              <a:spcBef>
                <a:spcPts val="0"/>
              </a:spcBef>
              <a:spcAft>
                <a:spcPts val="0"/>
              </a:spcAft>
              <a:buNone/>
            </a:pPr>
            <a:endParaRPr sz="3600" dirty="0">
              <a:solidFill>
                <a:srgbClr val="262626"/>
              </a:solidFill>
              <a:latin typeface="Questrial"/>
              <a:ea typeface="Questrial"/>
              <a:cs typeface="Questrial"/>
              <a:sym typeface="Questrial"/>
            </a:endParaRPr>
          </a:p>
        </p:txBody>
      </p:sp>
      <p:sp>
        <p:nvSpPr>
          <p:cNvPr id="192" name="Google Shape;192;p31"/>
          <p:cNvSpPr txBox="1"/>
          <p:nvPr/>
        </p:nvSpPr>
        <p:spPr>
          <a:xfrm>
            <a:off x="6415482" y="1425514"/>
            <a:ext cx="197008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F7EFF"/>
                </a:solidFill>
                <a:latin typeface="Questrial"/>
                <a:ea typeface="Questrial"/>
                <a:cs typeface="Questrial"/>
                <a:sym typeface="Questrial"/>
              </a:rPr>
              <a:t>EDA</a:t>
            </a:r>
            <a:endParaRPr sz="2400" dirty="0">
              <a:solidFill>
                <a:srgbClr val="0F7EFF"/>
              </a:solidFill>
              <a:latin typeface="Questrial"/>
              <a:ea typeface="Questrial"/>
              <a:cs typeface="Questrial"/>
              <a:sym typeface="Questrial"/>
            </a:endParaRPr>
          </a:p>
        </p:txBody>
      </p:sp>
      <p:pic>
        <p:nvPicPr>
          <p:cNvPr id="18" name="Picture 17" descr="Chart, histogram&#10;&#10;Description automatically generated">
            <a:extLst>
              <a:ext uri="{FF2B5EF4-FFF2-40B4-BE49-F238E27FC236}">
                <a16:creationId xmlns:a16="http://schemas.microsoft.com/office/drawing/2014/main" id="{66F3CE7E-C611-7F49-B918-4B6ED52C5FFA}"/>
              </a:ext>
            </a:extLst>
          </p:cNvPr>
          <p:cNvPicPr/>
          <p:nvPr/>
        </p:nvPicPr>
        <p:blipFill>
          <a:blip r:embed="rId3"/>
          <a:stretch>
            <a:fillRect/>
          </a:stretch>
        </p:blipFill>
        <p:spPr>
          <a:xfrm>
            <a:off x="308191" y="1887138"/>
            <a:ext cx="5558311" cy="3725251"/>
          </a:xfrm>
          <a:prstGeom prst="rect">
            <a:avLst/>
          </a:prstGeom>
        </p:spPr>
      </p:pic>
      <p:sp>
        <p:nvSpPr>
          <p:cNvPr id="21" name="Google Shape;191;p31">
            <a:extLst>
              <a:ext uri="{FF2B5EF4-FFF2-40B4-BE49-F238E27FC236}">
                <a16:creationId xmlns:a16="http://schemas.microsoft.com/office/drawing/2014/main" id="{E3691FFF-6D3A-524C-84BE-5BF168C8D6FA}"/>
              </a:ext>
            </a:extLst>
          </p:cNvPr>
          <p:cNvSpPr txBox="1"/>
          <p:nvPr/>
        </p:nvSpPr>
        <p:spPr>
          <a:xfrm>
            <a:off x="6415482" y="3159369"/>
            <a:ext cx="4904559" cy="2677616"/>
          </a:xfrm>
          <a:prstGeom prst="rect">
            <a:avLst/>
          </a:prstGeom>
          <a:noFill/>
          <a:ln>
            <a:noFill/>
          </a:ln>
        </p:spPr>
        <p:txBody>
          <a:bodyPr spcFirstLastPara="1" wrap="square" lIns="91425" tIns="45700" rIns="91425" bIns="45700" anchor="t" anchorCtr="0">
            <a:spAutoFit/>
          </a:bodyPr>
          <a:lstStyle/>
          <a:p>
            <a:r>
              <a:rPr lang="en-US" sz="3600" dirty="0">
                <a:solidFill>
                  <a:srgbClr val="262626"/>
                </a:solidFill>
                <a:latin typeface="Questrial"/>
              </a:rPr>
              <a:t>M</a:t>
            </a:r>
            <a:r>
              <a:rPr lang="en-US" sz="3200" dirty="0">
                <a:solidFill>
                  <a:srgbClr val="262626"/>
                </a:solidFill>
                <a:latin typeface="Questrial"/>
              </a:rPr>
              <a:t>ax = 513</a:t>
            </a:r>
          </a:p>
          <a:p>
            <a:r>
              <a:rPr lang="en-US" sz="3200" dirty="0">
                <a:solidFill>
                  <a:srgbClr val="262626"/>
                </a:solidFill>
                <a:latin typeface="Questrial"/>
              </a:rPr>
              <a:t>Min = 1</a:t>
            </a:r>
          </a:p>
          <a:p>
            <a:r>
              <a:rPr lang="en-US" sz="3200" dirty="0">
                <a:solidFill>
                  <a:srgbClr val="262626"/>
                </a:solidFill>
                <a:latin typeface="Questrial"/>
              </a:rPr>
              <a:t>Median = 62.5</a:t>
            </a:r>
          </a:p>
          <a:p>
            <a:r>
              <a:rPr lang="en-US" sz="3200" dirty="0">
                <a:solidFill>
                  <a:srgbClr val="262626"/>
                </a:solidFill>
                <a:latin typeface="Questrial"/>
              </a:rPr>
              <a:t>Mean = 113.20</a:t>
            </a:r>
          </a:p>
          <a:p>
            <a:pPr marL="0" marR="0" lvl="0" indent="0" algn="l" rtl="0">
              <a:spcBef>
                <a:spcPts val="0"/>
              </a:spcBef>
              <a:spcAft>
                <a:spcPts val="0"/>
              </a:spcAft>
              <a:buNone/>
            </a:pPr>
            <a:endParaRPr sz="3600" dirty="0">
              <a:solidFill>
                <a:srgbClr val="262626"/>
              </a:solidFill>
              <a:latin typeface="Questrial"/>
              <a:ea typeface="Questrial"/>
              <a:cs typeface="Questrial"/>
              <a:sym typeface="Questrial"/>
            </a:endParaRPr>
          </a:p>
        </p:txBody>
      </p:sp>
      <p:sp>
        <p:nvSpPr>
          <p:cNvPr id="6" name="Rectangle 5">
            <a:extLst>
              <a:ext uri="{FF2B5EF4-FFF2-40B4-BE49-F238E27FC236}">
                <a16:creationId xmlns:a16="http://schemas.microsoft.com/office/drawing/2014/main" id="{8D71D771-38E3-944D-9241-DE3F66AF7207}"/>
              </a:ext>
            </a:extLst>
          </p:cNvPr>
          <p:cNvSpPr/>
          <p:nvPr/>
        </p:nvSpPr>
        <p:spPr>
          <a:xfrm>
            <a:off x="1784746" y="5683096"/>
            <a:ext cx="2605200" cy="307777"/>
          </a:xfrm>
          <a:prstGeom prst="rect">
            <a:avLst/>
          </a:prstGeom>
        </p:spPr>
        <p:txBody>
          <a:bodyPr wrap="none">
            <a:spAutoFit/>
          </a:bodyPr>
          <a:lstStyle/>
          <a:p>
            <a:r>
              <a:rPr lang="en-US" dirty="0">
                <a:solidFill>
                  <a:srgbClr val="262626"/>
                </a:solidFill>
                <a:latin typeface="Questrial"/>
              </a:rPr>
              <a:t>Data distribution of Total Likes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0"/>
          <p:cNvPicPr preferRelativeResize="0">
            <a:picLocks noGrp="1"/>
          </p:cNvPicPr>
          <p:nvPr>
            <p:ph type="pic" idx="2"/>
          </p:nvPr>
        </p:nvPicPr>
        <p:blipFill>
          <a:blip r:embed="rId3" cstate="screen">
            <a:extLst>
              <a:ext uri="{28A0092B-C50C-407E-A947-70E740481C1C}">
                <a14:useLocalDpi xmlns:a14="http://schemas.microsoft.com/office/drawing/2010/main"/>
              </a:ext>
            </a:extLst>
          </a:blip>
          <a:srcRect/>
          <a:stretch/>
        </p:blipFill>
        <p:spPr>
          <a:xfrm>
            <a:off x="0" y="0"/>
            <a:ext cx="12192000" cy="3285861"/>
          </a:xfrm>
          <a:prstGeom prst="rect">
            <a:avLst/>
          </a:prstGeom>
          <a:solidFill>
            <a:srgbClr val="F2F2F2"/>
          </a:solidFill>
          <a:ln>
            <a:noFill/>
          </a:ln>
        </p:spPr>
      </p:pic>
      <p:grpSp>
        <p:nvGrpSpPr>
          <p:cNvPr id="145" name="Google Shape;145;p30"/>
          <p:cNvGrpSpPr/>
          <p:nvPr/>
        </p:nvGrpSpPr>
        <p:grpSpPr>
          <a:xfrm>
            <a:off x="308192" y="284484"/>
            <a:ext cx="428655" cy="303231"/>
            <a:chOff x="3286218" y="2995940"/>
            <a:chExt cx="1252154" cy="866119"/>
          </a:xfrm>
        </p:grpSpPr>
        <p:sp>
          <p:nvSpPr>
            <p:cNvPr id="146" name="Google Shape;146;p30"/>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147" name="Google Shape;147;p30"/>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sp>
        <p:nvSpPr>
          <p:cNvPr id="149" name="Google Shape;149;p30"/>
          <p:cNvSpPr txBox="1"/>
          <p:nvPr/>
        </p:nvSpPr>
        <p:spPr>
          <a:xfrm>
            <a:off x="3143660" y="1180003"/>
            <a:ext cx="590365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chemeClr val="lt1"/>
                </a:solidFill>
                <a:latin typeface="Questrial"/>
                <a:ea typeface="Questrial"/>
                <a:cs typeface="Questrial"/>
                <a:sym typeface="Questrial"/>
              </a:rPr>
              <a:t>Rating Level</a:t>
            </a:r>
            <a:endParaRPr sz="4000" dirty="0">
              <a:solidFill>
                <a:schemeClr val="lt1"/>
              </a:solidFill>
              <a:latin typeface="Questrial"/>
              <a:ea typeface="Questrial"/>
              <a:cs typeface="Questrial"/>
              <a:sym typeface="Questrial"/>
            </a:endParaRPr>
          </a:p>
        </p:txBody>
      </p:sp>
      <p:sp>
        <p:nvSpPr>
          <p:cNvPr id="151" name="Google Shape;151;p30"/>
          <p:cNvSpPr/>
          <p:nvPr/>
        </p:nvSpPr>
        <p:spPr>
          <a:xfrm>
            <a:off x="0" y="3286889"/>
            <a:ext cx="12192000" cy="219010"/>
          </a:xfrm>
          <a:prstGeom prst="rect">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30"/>
          <p:cNvSpPr/>
          <p:nvPr/>
        </p:nvSpPr>
        <p:spPr>
          <a:xfrm>
            <a:off x="1933683" y="2865749"/>
            <a:ext cx="963200" cy="954574"/>
          </a:xfrm>
          <a:prstGeom prst="roundRect">
            <a:avLst>
              <a:gd name="adj" fmla="val 29891"/>
            </a:avLst>
          </a:prstGeom>
          <a:solidFill>
            <a:srgbClr val="FFC100"/>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30"/>
          <p:cNvSpPr txBox="1"/>
          <p:nvPr/>
        </p:nvSpPr>
        <p:spPr>
          <a:xfrm>
            <a:off x="1146523" y="4040977"/>
            <a:ext cx="25375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62626"/>
                </a:solidFill>
                <a:latin typeface="Questrial"/>
                <a:ea typeface="Questrial"/>
                <a:cs typeface="Questrial"/>
                <a:sym typeface="Questrial"/>
              </a:rPr>
              <a:t>First Quartile</a:t>
            </a:r>
            <a:endParaRPr sz="1800" dirty="0">
              <a:solidFill>
                <a:srgbClr val="262626"/>
              </a:solidFill>
              <a:latin typeface="Questrial"/>
              <a:ea typeface="Questrial"/>
              <a:cs typeface="Questrial"/>
              <a:sym typeface="Questrial"/>
            </a:endParaRPr>
          </a:p>
        </p:txBody>
      </p:sp>
      <p:sp>
        <p:nvSpPr>
          <p:cNvPr id="155" name="Google Shape;155;p30"/>
          <p:cNvSpPr/>
          <p:nvPr/>
        </p:nvSpPr>
        <p:spPr>
          <a:xfrm>
            <a:off x="5614400" y="2865749"/>
            <a:ext cx="963200" cy="954574"/>
          </a:xfrm>
          <a:prstGeom prst="roundRect">
            <a:avLst>
              <a:gd name="adj" fmla="val 29891"/>
            </a:avLst>
          </a:prstGeom>
          <a:solidFill>
            <a:srgbClr val="FFC100"/>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30"/>
          <p:cNvSpPr txBox="1"/>
          <p:nvPr/>
        </p:nvSpPr>
        <p:spPr>
          <a:xfrm>
            <a:off x="4827240" y="4040977"/>
            <a:ext cx="25375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62626"/>
                </a:solidFill>
                <a:latin typeface="Questrial"/>
                <a:ea typeface="Questrial"/>
                <a:cs typeface="Questrial"/>
                <a:sym typeface="Questrial"/>
              </a:rPr>
              <a:t>Median</a:t>
            </a:r>
            <a:endParaRPr sz="1800" dirty="0">
              <a:solidFill>
                <a:srgbClr val="262626"/>
              </a:solidFill>
              <a:latin typeface="Questrial"/>
              <a:ea typeface="Questrial"/>
              <a:cs typeface="Questrial"/>
              <a:sym typeface="Questrial"/>
            </a:endParaRPr>
          </a:p>
        </p:txBody>
      </p:sp>
      <p:sp>
        <p:nvSpPr>
          <p:cNvPr id="158" name="Google Shape;158;p30"/>
          <p:cNvSpPr/>
          <p:nvPr/>
        </p:nvSpPr>
        <p:spPr>
          <a:xfrm>
            <a:off x="9295118" y="2865749"/>
            <a:ext cx="963200" cy="954574"/>
          </a:xfrm>
          <a:prstGeom prst="roundRect">
            <a:avLst>
              <a:gd name="adj" fmla="val 29891"/>
            </a:avLst>
          </a:prstGeom>
          <a:solidFill>
            <a:srgbClr val="FFC100"/>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30"/>
          <p:cNvSpPr txBox="1"/>
          <p:nvPr/>
        </p:nvSpPr>
        <p:spPr>
          <a:xfrm>
            <a:off x="8507958" y="4040977"/>
            <a:ext cx="25375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262626"/>
                </a:solidFill>
                <a:latin typeface="Questrial"/>
                <a:ea typeface="Questrial"/>
                <a:cs typeface="Questrial"/>
                <a:sym typeface="Questrial"/>
              </a:rPr>
              <a:t>Third Quartile</a:t>
            </a:r>
            <a:endParaRPr sz="1800" dirty="0">
              <a:solidFill>
                <a:srgbClr val="262626"/>
              </a:solidFill>
              <a:latin typeface="Questrial"/>
              <a:ea typeface="Questrial"/>
              <a:cs typeface="Questrial"/>
              <a:sym typeface="Questrial"/>
            </a:endParaRPr>
          </a:p>
        </p:txBody>
      </p:sp>
      <p:sp>
        <p:nvSpPr>
          <p:cNvPr id="42" name="Google Shape;149;p30">
            <a:extLst>
              <a:ext uri="{FF2B5EF4-FFF2-40B4-BE49-F238E27FC236}">
                <a16:creationId xmlns:a16="http://schemas.microsoft.com/office/drawing/2014/main" id="{DDD039B0-BE53-BC46-B4EE-FD8E518B4D75}"/>
              </a:ext>
            </a:extLst>
          </p:cNvPr>
          <p:cNvSpPr txBox="1"/>
          <p:nvPr/>
        </p:nvSpPr>
        <p:spPr>
          <a:xfrm>
            <a:off x="1929844" y="3045595"/>
            <a:ext cx="96320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lt1"/>
                </a:solidFill>
                <a:latin typeface="Questrial"/>
                <a:ea typeface="Questrial"/>
                <a:cs typeface="Questrial"/>
                <a:sym typeface="Questrial"/>
              </a:rPr>
              <a:t>26</a:t>
            </a:r>
            <a:endParaRPr sz="3200" dirty="0">
              <a:solidFill>
                <a:schemeClr val="lt1"/>
              </a:solidFill>
              <a:latin typeface="Questrial"/>
              <a:ea typeface="Questrial"/>
              <a:cs typeface="Questrial"/>
              <a:sym typeface="Questrial"/>
            </a:endParaRPr>
          </a:p>
        </p:txBody>
      </p:sp>
      <p:sp>
        <p:nvSpPr>
          <p:cNvPr id="43" name="Google Shape;149;p30">
            <a:extLst>
              <a:ext uri="{FF2B5EF4-FFF2-40B4-BE49-F238E27FC236}">
                <a16:creationId xmlns:a16="http://schemas.microsoft.com/office/drawing/2014/main" id="{56A197D0-E14F-8645-A3A1-3095C96F19A3}"/>
              </a:ext>
            </a:extLst>
          </p:cNvPr>
          <p:cNvSpPr txBox="1"/>
          <p:nvPr/>
        </p:nvSpPr>
        <p:spPr>
          <a:xfrm>
            <a:off x="5617210" y="3053548"/>
            <a:ext cx="96039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lt1"/>
                </a:solidFill>
                <a:latin typeface="Questrial"/>
                <a:ea typeface="Questrial"/>
                <a:cs typeface="Questrial"/>
                <a:sym typeface="Questrial"/>
              </a:rPr>
              <a:t>62.5</a:t>
            </a:r>
            <a:endParaRPr sz="3200" dirty="0">
              <a:solidFill>
                <a:schemeClr val="lt1"/>
              </a:solidFill>
              <a:latin typeface="Questrial"/>
              <a:ea typeface="Questrial"/>
              <a:cs typeface="Questrial"/>
              <a:sym typeface="Questrial"/>
            </a:endParaRPr>
          </a:p>
        </p:txBody>
      </p:sp>
      <p:sp>
        <p:nvSpPr>
          <p:cNvPr id="44" name="Google Shape;149;p30">
            <a:extLst>
              <a:ext uri="{FF2B5EF4-FFF2-40B4-BE49-F238E27FC236}">
                <a16:creationId xmlns:a16="http://schemas.microsoft.com/office/drawing/2014/main" id="{2BA77ADC-AF1C-D043-92F3-5CCD6D887D0C}"/>
              </a:ext>
            </a:extLst>
          </p:cNvPr>
          <p:cNvSpPr txBox="1"/>
          <p:nvPr/>
        </p:nvSpPr>
        <p:spPr>
          <a:xfrm>
            <a:off x="9295117" y="3053548"/>
            <a:ext cx="96039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lt1"/>
                </a:solidFill>
                <a:latin typeface="Questrial"/>
                <a:ea typeface="Questrial"/>
                <a:cs typeface="Questrial"/>
                <a:sym typeface="Questrial"/>
              </a:rPr>
              <a:t>173</a:t>
            </a:r>
            <a:endParaRPr sz="3200" dirty="0">
              <a:solidFill>
                <a:schemeClr val="lt1"/>
              </a:solidFill>
              <a:latin typeface="Questrial"/>
              <a:ea typeface="Questrial"/>
              <a:cs typeface="Questrial"/>
              <a:sym typeface="Questrial"/>
            </a:endParaRPr>
          </a:p>
        </p:txBody>
      </p:sp>
      <p:sp>
        <p:nvSpPr>
          <p:cNvPr id="45" name="Google Shape;153;p30">
            <a:extLst>
              <a:ext uri="{FF2B5EF4-FFF2-40B4-BE49-F238E27FC236}">
                <a16:creationId xmlns:a16="http://schemas.microsoft.com/office/drawing/2014/main" id="{5C06323F-AA94-C549-99FA-80A3FA616D7D}"/>
              </a:ext>
            </a:extLst>
          </p:cNvPr>
          <p:cNvSpPr txBox="1"/>
          <p:nvPr/>
        </p:nvSpPr>
        <p:spPr>
          <a:xfrm>
            <a:off x="2143172" y="4753638"/>
            <a:ext cx="7904628" cy="2031285"/>
          </a:xfrm>
          <a:prstGeom prst="rect">
            <a:avLst/>
          </a:prstGeom>
          <a:noFill/>
          <a:ln>
            <a:noFill/>
          </a:ln>
        </p:spPr>
        <p:txBody>
          <a:bodyPr spcFirstLastPara="1" wrap="square" lIns="91425" tIns="45700" rIns="91425" bIns="45700" anchor="t" anchorCtr="0">
            <a:spAutoFit/>
          </a:bodyPr>
          <a:lstStyle/>
          <a:p>
            <a:pPr marL="285750" marR="0" lvl="0" indent="-285750" rtl="0">
              <a:spcBef>
                <a:spcPts val="0"/>
              </a:spcBef>
              <a:spcAft>
                <a:spcPts val="0"/>
              </a:spcAft>
              <a:buFont typeface="Arial" panose="020B0604020202020204" pitchFamily="34" charset="0"/>
              <a:buChar char="•"/>
            </a:pPr>
            <a:r>
              <a:rPr lang="en-US" sz="1800" dirty="0">
                <a:solidFill>
                  <a:srgbClr val="262626"/>
                </a:solidFill>
                <a:latin typeface="Questrial"/>
                <a:ea typeface="Questrial"/>
                <a:cs typeface="Questrial"/>
                <a:sym typeface="Questrial"/>
              </a:rPr>
              <a:t>Total likes &lt; 26                                                        Rating level:  Poor</a:t>
            </a:r>
          </a:p>
          <a:p>
            <a:pPr marL="285750" lvl="0" indent="-285750">
              <a:buFont typeface="Arial" panose="020B0604020202020204" pitchFamily="34" charset="0"/>
              <a:buChar char="•"/>
            </a:pPr>
            <a:r>
              <a:rPr lang="en-US" sz="1800" dirty="0">
                <a:solidFill>
                  <a:srgbClr val="262626"/>
                </a:solidFill>
                <a:latin typeface="Questrial"/>
                <a:ea typeface="Questrial"/>
                <a:cs typeface="Questrial"/>
                <a:sym typeface="Questrial"/>
              </a:rPr>
              <a:t>Total likes</a:t>
            </a:r>
            <a:r>
              <a:rPr lang="zh-CN" altLang="en-US" sz="1800" dirty="0">
                <a:solidFill>
                  <a:srgbClr val="262626"/>
                </a:solidFill>
                <a:latin typeface="Questrial"/>
                <a:ea typeface="Questrial"/>
                <a:cs typeface="Questrial"/>
                <a:sym typeface="Questrial"/>
              </a:rPr>
              <a:t> </a:t>
            </a:r>
            <a:r>
              <a:rPr lang="en-US" sz="1800" dirty="0">
                <a:solidFill>
                  <a:srgbClr val="262626"/>
                </a:solidFill>
                <a:latin typeface="Questrial"/>
              </a:rPr>
              <a:t>≥</a:t>
            </a:r>
            <a:r>
              <a:rPr lang="zh-CN" altLang="en-US" sz="1800" dirty="0">
                <a:solidFill>
                  <a:srgbClr val="262626"/>
                </a:solidFill>
                <a:latin typeface="Questrial"/>
              </a:rPr>
              <a:t> </a:t>
            </a:r>
            <a:r>
              <a:rPr lang="en-US" altLang="zh-CN" sz="1800" dirty="0">
                <a:solidFill>
                  <a:srgbClr val="262626"/>
                </a:solidFill>
                <a:latin typeface="Questrial"/>
              </a:rPr>
              <a:t>26</a:t>
            </a:r>
            <a:r>
              <a:rPr lang="zh-CN" altLang="en-US" sz="1800" dirty="0">
                <a:solidFill>
                  <a:srgbClr val="262626"/>
                </a:solidFill>
                <a:latin typeface="Questrial"/>
              </a:rPr>
              <a:t> </a:t>
            </a:r>
            <a:r>
              <a:rPr lang="en-US" altLang="zh-CN" sz="1800" dirty="0">
                <a:solidFill>
                  <a:srgbClr val="262626"/>
                </a:solidFill>
                <a:latin typeface="Questrial"/>
              </a:rPr>
              <a:t>and </a:t>
            </a:r>
            <a:r>
              <a:rPr lang="en-US" sz="1800" dirty="0">
                <a:solidFill>
                  <a:srgbClr val="262626"/>
                </a:solidFill>
                <a:latin typeface="Questrial"/>
                <a:ea typeface="Questrial"/>
                <a:cs typeface="Questrial"/>
                <a:sym typeface="Questrial"/>
              </a:rPr>
              <a:t>&lt;  62.5                                 Rating level:  Below Average</a:t>
            </a:r>
          </a:p>
          <a:p>
            <a:pPr marL="285750" indent="-285750">
              <a:buFont typeface="Arial" panose="020B0604020202020204" pitchFamily="34" charset="0"/>
              <a:buChar char="•"/>
            </a:pPr>
            <a:r>
              <a:rPr lang="en-US" sz="1800" dirty="0">
                <a:solidFill>
                  <a:srgbClr val="262626"/>
                </a:solidFill>
                <a:latin typeface="Questrial"/>
                <a:ea typeface="Questrial"/>
                <a:cs typeface="Questrial"/>
                <a:sym typeface="Questrial"/>
              </a:rPr>
              <a:t>Total likes</a:t>
            </a:r>
            <a:r>
              <a:rPr lang="zh-CN" altLang="en-US" sz="1800" dirty="0">
                <a:solidFill>
                  <a:srgbClr val="262626"/>
                </a:solidFill>
                <a:latin typeface="Questrial"/>
                <a:ea typeface="Questrial"/>
                <a:cs typeface="Questrial"/>
                <a:sym typeface="Questrial"/>
              </a:rPr>
              <a:t> </a:t>
            </a:r>
            <a:r>
              <a:rPr lang="en-US" sz="1800" dirty="0">
                <a:solidFill>
                  <a:srgbClr val="262626"/>
                </a:solidFill>
                <a:latin typeface="Questrial"/>
              </a:rPr>
              <a:t>≥</a:t>
            </a:r>
            <a:r>
              <a:rPr lang="zh-CN" altLang="en-US" sz="1800" dirty="0">
                <a:solidFill>
                  <a:srgbClr val="262626"/>
                </a:solidFill>
                <a:latin typeface="Questrial"/>
              </a:rPr>
              <a:t> </a:t>
            </a:r>
            <a:r>
              <a:rPr lang="en-US" altLang="zh-CN" sz="1800" dirty="0">
                <a:solidFill>
                  <a:srgbClr val="262626"/>
                </a:solidFill>
                <a:latin typeface="Questrial"/>
              </a:rPr>
              <a:t>62.5</a:t>
            </a:r>
            <a:r>
              <a:rPr lang="zh-CN" altLang="en-US" sz="1800" dirty="0">
                <a:solidFill>
                  <a:srgbClr val="262626"/>
                </a:solidFill>
                <a:latin typeface="Questrial"/>
              </a:rPr>
              <a:t> </a:t>
            </a:r>
            <a:r>
              <a:rPr lang="en-US" altLang="zh-CN" sz="1800" dirty="0">
                <a:solidFill>
                  <a:srgbClr val="262626"/>
                </a:solidFill>
                <a:latin typeface="Questrial"/>
              </a:rPr>
              <a:t>and </a:t>
            </a:r>
            <a:r>
              <a:rPr lang="en-US" sz="1800" dirty="0">
                <a:solidFill>
                  <a:srgbClr val="262626"/>
                </a:solidFill>
                <a:latin typeface="Questrial"/>
                <a:ea typeface="Questrial"/>
                <a:cs typeface="Questrial"/>
                <a:sym typeface="Questrial"/>
              </a:rPr>
              <a:t>&lt;  173                              Rating level:  Average</a:t>
            </a:r>
          </a:p>
          <a:p>
            <a:pPr marL="285750" indent="-285750">
              <a:buFont typeface="Arial" panose="020B0604020202020204" pitchFamily="34" charset="0"/>
              <a:buChar char="•"/>
            </a:pPr>
            <a:r>
              <a:rPr lang="en-US" sz="1800" dirty="0">
                <a:solidFill>
                  <a:srgbClr val="262626"/>
                </a:solidFill>
                <a:latin typeface="Questrial"/>
                <a:ea typeface="Questrial"/>
                <a:cs typeface="Questrial"/>
                <a:sym typeface="Questrial"/>
              </a:rPr>
              <a:t>Total likes</a:t>
            </a:r>
            <a:r>
              <a:rPr lang="zh-CN" altLang="en-US" sz="1800" dirty="0">
                <a:solidFill>
                  <a:srgbClr val="262626"/>
                </a:solidFill>
                <a:latin typeface="Questrial"/>
                <a:ea typeface="Questrial"/>
                <a:cs typeface="Questrial"/>
                <a:sym typeface="Questrial"/>
              </a:rPr>
              <a:t> </a:t>
            </a:r>
            <a:r>
              <a:rPr lang="en-US" sz="1800" dirty="0">
                <a:solidFill>
                  <a:srgbClr val="262626"/>
                </a:solidFill>
                <a:latin typeface="Questrial"/>
              </a:rPr>
              <a:t>≥ 173                                                      </a:t>
            </a:r>
            <a:r>
              <a:rPr lang="en-US" sz="1800" dirty="0">
                <a:solidFill>
                  <a:srgbClr val="262626"/>
                </a:solidFill>
                <a:latin typeface="Questrial"/>
                <a:ea typeface="Questrial"/>
                <a:cs typeface="Questrial"/>
                <a:sym typeface="Questrial"/>
              </a:rPr>
              <a:t>Rating level:  Great</a:t>
            </a:r>
          </a:p>
          <a:p>
            <a:pPr algn="ctr"/>
            <a:endParaRPr lang="en-US" sz="1800" dirty="0">
              <a:solidFill>
                <a:srgbClr val="262626"/>
              </a:solidFill>
              <a:latin typeface="Questrial"/>
              <a:ea typeface="Questrial"/>
              <a:cs typeface="Questrial"/>
              <a:sym typeface="Questrial"/>
            </a:endParaRPr>
          </a:p>
          <a:p>
            <a:pPr lvl="0" algn="ctr"/>
            <a:endParaRPr lang="en-US" sz="1800" dirty="0">
              <a:solidFill>
                <a:srgbClr val="262626"/>
              </a:solidFill>
              <a:latin typeface="Questrial"/>
              <a:ea typeface="Questrial"/>
              <a:cs typeface="Questrial"/>
              <a:sym typeface="Questrial"/>
            </a:endParaRPr>
          </a:p>
          <a:p>
            <a:pPr lvl="0" algn="ctr"/>
            <a:endParaRPr sz="1800" dirty="0">
              <a:solidFill>
                <a:srgbClr val="262626"/>
              </a:solidFill>
              <a:latin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a:off x="1042771" y="495044"/>
            <a:ext cx="2107319" cy="2088447"/>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34"/>
          <p:cNvSpPr/>
          <p:nvPr/>
        </p:nvSpPr>
        <p:spPr>
          <a:xfrm>
            <a:off x="1598820" y="1035631"/>
            <a:ext cx="995222" cy="986310"/>
          </a:xfrm>
          <a:prstGeom prst="ellipse">
            <a:avLst/>
          </a:prstGeom>
          <a:solidFill>
            <a:schemeClr val="lt1"/>
          </a:solidFill>
          <a:ln>
            <a:noFill/>
          </a:ln>
          <a:effectLst>
            <a:outerShdw blurRad="571500" dist="279400" dir="1500000" sx="98000" sy="98000" algn="ctr" rotWithShape="0">
              <a:srgbClr val="262626">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0" name="Google Shape;250;p34"/>
          <p:cNvGrpSpPr/>
          <p:nvPr/>
        </p:nvGrpSpPr>
        <p:grpSpPr>
          <a:xfrm>
            <a:off x="308192" y="284484"/>
            <a:ext cx="428655" cy="303231"/>
            <a:chOff x="3286218" y="2995940"/>
            <a:chExt cx="1252154" cy="866119"/>
          </a:xfrm>
        </p:grpSpPr>
        <p:sp>
          <p:nvSpPr>
            <p:cNvPr id="251" name="Google Shape;251;p34"/>
            <p:cNvSpPr/>
            <p:nvPr/>
          </p:nvSpPr>
          <p:spPr>
            <a:xfrm rot="10800000">
              <a:off x="3286218" y="2995940"/>
              <a:ext cx="866119" cy="866119"/>
            </a:xfrm>
            <a:prstGeom prst="blockArc">
              <a:avLst>
                <a:gd name="adj1" fmla="val 10800000"/>
                <a:gd name="adj2" fmla="val 5399994"/>
                <a:gd name="adj3" fmla="val 27273"/>
              </a:avLst>
            </a:prstGeom>
            <a:solidFill>
              <a:srgbClr val="0F7E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sp>
          <p:nvSpPr>
            <p:cNvPr id="252" name="Google Shape;252;p34"/>
            <p:cNvSpPr/>
            <p:nvPr/>
          </p:nvSpPr>
          <p:spPr>
            <a:xfrm>
              <a:off x="3672253" y="2995940"/>
              <a:ext cx="866119" cy="866119"/>
            </a:xfrm>
            <a:prstGeom prst="blockArc">
              <a:avLst>
                <a:gd name="adj1" fmla="val 10800000"/>
                <a:gd name="adj2" fmla="val 5399994"/>
                <a:gd name="adj3" fmla="val 27273"/>
              </a:avLst>
            </a:prstGeom>
            <a:solidFill>
              <a:srgbClr val="FFC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62626"/>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77DE8195-FBBE-D74D-8005-6BDE872118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3648" y="540587"/>
            <a:ext cx="8504703" cy="5822369"/>
          </a:xfrm>
          <a:prstGeom prst="rect">
            <a:avLst/>
          </a:prstGeom>
        </p:spPr>
      </p:pic>
    </p:spTree>
    <p:extLst>
      <p:ext uri="{BB962C8B-B14F-4D97-AF65-F5344CB8AC3E}">
        <p14:creationId xmlns:p14="http://schemas.microsoft.com/office/powerpoint/2010/main" val="389627131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680</Words>
  <Application>Microsoft Macintosh PowerPoint</Application>
  <PresentationFormat>Widescreen</PresentationFormat>
  <Paragraphs>75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Open Sans</vt:lpstr>
      <vt:lpstr>Questrial</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Junhong Li</cp:lastModifiedBy>
  <cp:revision>9</cp:revision>
  <dcterms:modified xsi:type="dcterms:W3CDTF">2021-07-22T23:57:27Z</dcterms:modified>
</cp:coreProperties>
</file>